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7"/>
  </p:notesMasterIdLst>
  <p:sldIdLst>
    <p:sldId id="267" r:id="rId2"/>
    <p:sldId id="370" r:id="rId3"/>
    <p:sldId id="386" r:id="rId4"/>
    <p:sldId id="357" r:id="rId5"/>
    <p:sldId id="358" r:id="rId6"/>
    <p:sldId id="359" r:id="rId7"/>
    <p:sldId id="360" r:id="rId8"/>
    <p:sldId id="361" r:id="rId9"/>
    <p:sldId id="362" r:id="rId10"/>
    <p:sldId id="363" r:id="rId11"/>
    <p:sldId id="364" r:id="rId12"/>
    <p:sldId id="365" r:id="rId13"/>
    <p:sldId id="366" r:id="rId14"/>
    <p:sldId id="368" r:id="rId15"/>
    <p:sldId id="367" r:id="rId16"/>
    <p:sldId id="369" r:id="rId17"/>
    <p:sldId id="371" r:id="rId18"/>
    <p:sldId id="372" r:id="rId19"/>
    <p:sldId id="374" r:id="rId20"/>
    <p:sldId id="375" r:id="rId21"/>
    <p:sldId id="376" r:id="rId22"/>
    <p:sldId id="287" r:id="rId23"/>
    <p:sldId id="283" r:id="rId24"/>
    <p:sldId id="284" r:id="rId25"/>
    <p:sldId id="307" r:id="rId26"/>
    <p:sldId id="288" r:id="rId27"/>
    <p:sldId id="388" r:id="rId28"/>
    <p:sldId id="389" r:id="rId29"/>
    <p:sldId id="306" r:id="rId30"/>
    <p:sldId id="295" r:id="rId31"/>
    <p:sldId id="296" r:id="rId32"/>
    <p:sldId id="297" r:id="rId33"/>
    <p:sldId id="298" r:id="rId34"/>
    <p:sldId id="299" r:id="rId35"/>
    <p:sldId id="300" r:id="rId36"/>
    <p:sldId id="308" r:id="rId37"/>
    <p:sldId id="378" r:id="rId38"/>
    <p:sldId id="273" r:id="rId39"/>
    <p:sldId id="387" r:id="rId40"/>
    <p:sldId id="390" r:id="rId41"/>
    <p:sldId id="391" r:id="rId42"/>
    <p:sldId id="392" r:id="rId43"/>
    <p:sldId id="393" r:id="rId44"/>
    <p:sldId id="394" r:id="rId45"/>
    <p:sldId id="395" r:id="rId4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09" autoAdjust="0"/>
    <p:restoredTop sz="90805" autoAdjust="0"/>
  </p:normalViewPr>
  <p:slideViewPr>
    <p:cSldViewPr snapToGrid="0">
      <p:cViewPr varScale="1">
        <p:scale>
          <a:sx n="96" d="100"/>
          <a:sy n="96" d="100"/>
        </p:scale>
        <p:origin x="9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eeplearning.net/software/theano/" TargetMode="External"/><Relationship Id="rId2" Type="http://schemas.openxmlformats.org/officeDocument/2006/relationships/hyperlink" Target="https://www.tensorflow.org/" TargetMode="External"/><Relationship Id="rId1" Type="http://schemas.openxmlformats.org/officeDocument/2006/relationships/hyperlink" Target="https://keras.io/" TargetMode="External"/><Relationship Id="rId4" Type="http://schemas.openxmlformats.org/officeDocument/2006/relationships/hyperlink" Target="https://github.com/Microsoft/CNTK/" TargetMode="External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eeplearning.net/software/theano/" TargetMode="External"/><Relationship Id="rId2" Type="http://schemas.openxmlformats.org/officeDocument/2006/relationships/hyperlink" Target="https://www.tensorflow.org/" TargetMode="External"/><Relationship Id="rId1" Type="http://schemas.openxmlformats.org/officeDocument/2006/relationships/hyperlink" Target="https://keras.io/" TargetMode="External"/><Relationship Id="rId4" Type="http://schemas.openxmlformats.org/officeDocument/2006/relationships/hyperlink" Target="https://github.com/Microsoft/CNTK/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C947B56-7E39-4006-AC00-01565A41E03F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63783AC-7F48-4A9A-8E5E-B6EB37BC3FC9}">
      <dgm:prSet phldrT="[Text]"/>
      <dgm:spPr>
        <a:solidFill>
          <a:schemeClr val="accent6">
            <a:lumMod val="20000"/>
            <a:lumOff val="80000"/>
          </a:schemeClr>
        </a:solidFill>
      </dgm:spPr>
      <dgm:t>
        <a:bodyPr/>
        <a:lstStyle/>
        <a:p>
          <a:r>
            <a:rPr lang="en-US" dirty="0" err="1">
              <a:solidFill>
                <a:schemeClr val="tx1"/>
              </a:solidFill>
              <a:hlinkClick xmlns:r="http://schemas.openxmlformats.org/officeDocument/2006/relationships" r:id="rId1"/>
            </a:rPr>
            <a:t>Keras</a:t>
          </a:r>
          <a:endParaRPr lang="en-US" dirty="0">
            <a:solidFill>
              <a:schemeClr val="tx1"/>
            </a:solidFill>
          </a:endParaRPr>
        </a:p>
      </dgm:t>
    </dgm:pt>
    <dgm:pt modelId="{E6A63204-B050-4B0F-B16E-8E29CBB45FE1}" type="parTrans" cxnId="{A8A42014-D502-4D7E-9009-491B62991879}">
      <dgm:prSet/>
      <dgm:spPr/>
      <dgm:t>
        <a:bodyPr/>
        <a:lstStyle/>
        <a:p>
          <a:endParaRPr lang="en-US"/>
        </a:p>
      </dgm:t>
    </dgm:pt>
    <dgm:pt modelId="{6D4191A3-D0D9-48A1-919E-E3BA8DA9115E}" type="sibTrans" cxnId="{A8A42014-D502-4D7E-9009-491B62991879}">
      <dgm:prSet/>
      <dgm:spPr/>
      <dgm:t>
        <a:bodyPr/>
        <a:lstStyle/>
        <a:p>
          <a:endParaRPr lang="en-US"/>
        </a:p>
      </dgm:t>
    </dgm:pt>
    <dgm:pt modelId="{EC6F3D37-95AF-4AE5-89D1-93FCD303CDA5}">
      <dgm:prSet phldrT="[Text]"/>
      <dgm:spPr>
        <a:solidFill>
          <a:schemeClr val="accent6">
            <a:lumMod val="20000"/>
            <a:lumOff val="80000"/>
          </a:schemeClr>
        </a:solidFill>
      </dgm:spPr>
      <dgm:t>
        <a:bodyPr/>
        <a:lstStyle/>
        <a:p>
          <a:r>
            <a:rPr lang="en-US" dirty="0" err="1">
              <a:solidFill>
                <a:schemeClr val="tx1"/>
              </a:solidFill>
              <a:hlinkClick xmlns:r="http://schemas.openxmlformats.org/officeDocument/2006/relationships" r:id="rId2"/>
            </a:rPr>
            <a:t>Tensorflow</a:t>
          </a:r>
          <a:endParaRPr lang="en-US" dirty="0">
            <a:solidFill>
              <a:schemeClr val="tx1"/>
            </a:solidFill>
          </a:endParaRPr>
        </a:p>
      </dgm:t>
    </dgm:pt>
    <dgm:pt modelId="{00984FEF-5DA3-4256-B1F5-396A7A3DBD0C}" type="parTrans" cxnId="{298A4281-4328-4229-9377-94D91E94A27E}">
      <dgm:prSet/>
      <dgm:spPr/>
      <dgm:t>
        <a:bodyPr/>
        <a:lstStyle/>
        <a:p>
          <a:endParaRPr lang="en-US"/>
        </a:p>
      </dgm:t>
    </dgm:pt>
    <dgm:pt modelId="{8E1174BC-3BB0-41B0-B436-1C74299F8191}" type="sibTrans" cxnId="{298A4281-4328-4229-9377-94D91E94A27E}">
      <dgm:prSet/>
      <dgm:spPr/>
      <dgm:t>
        <a:bodyPr/>
        <a:lstStyle/>
        <a:p>
          <a:endParaRPr lang="en-US"/>
        </a:p>
      </dgm:t>
    </dgm:pt>
    <dgm:pt modelId="{9E985B10-7DF9-4123-84BD-C367E2D9FBCA}">
      <dgm:prSet phldrT="[Text]"/>
      <dgm:spPr>
        <a:solidFill>
          <a:schemeClr val="accent6">
            <a:lumMod val="20000"/>
            <a:lumOff val="80000"/>
          </a:schemeClr>
        </a:solidFill>
      </dgm:spPr>
      <dgm:t>
        <a:bodyPr/>
        <a:lstStyle/>
        <a:p>
          <a:r>
            <a:rPr lang="en-US" dirty="0" err="1">
              <a:solidFill>
                <a:schemeClr val="tx1"/>
              </a:solidFill>
              <a:hlinkClick xmlns:r="http://schemas.openxmlformats.org/officeDocument/2006/relationships" r:id="rId3"/>
            </a:rPr>
            <a:t>Theano</a:t>
          </a:r>
          <a:endParaRPr lang="en-US" dirty="0">
            <a:solidFill>
              <a:schemeClr val="tx1"/>
            </a:solidFill>
          </a:endParaRPr>
        </a:p>
      </dgm:t>
    </dgm:pt>
    <dgm:pt modelId="{C393B2D8-2E37-43EE-A974-9F930F1D503B}" type="parTrans" cxnId="{69356C6F-68B0-41BF-A3FE-6DA91C7B7F38}">
      <dgm:prSet/>
      <dgm:spPr/>
      <dgm:t>
        <a:bodyPr/>
        <a:lstStyle/>
        <a:p>
          <a:endParaRPr lang="en-US"/>
        </a:p>
      </dgm:t>
    </dgm:pt>
    <dgm:pt modelId="{2E8F2105-0CEC-49DB-B82E-4D96E83A927F}" type="sibTrans" cxnId="{69356C6F-68B0-41BF-A3FE-6DA91C7B7F38}">
      <dgm:prSet/>
      <dgm:spPr/>
      <dgm:t>
        <a:bodyPr/>
        <a:lstStyle/>
        <a:p>
          <a:endParaRPr lang="en-US"/>
        </a:p>
      </dgm:t>
    </dgm:pt>
    <dgm:pt modelId="{3254691B-D34F-4913-A532-EA77D4CEB713}">
      <dgm:prSet phldrT="[Text]"/>
      <dgm:spPr>
        <a:solidFill>
          <a:schemeClr val="accent6">
            <a:lumMod val="20000"/>
            <a:lumOff val="80000"/>
          </a:schemeClr>
        </a:solidFill>
      </dgm:spPr>
      <dgm:t>
        <a:bodyPr/>
        <a:lstStyle/>
        <a:p>
          <a:r>
            <a:rPr lang="en-US" dirty="0">
              <a:solidFill>
                <a:schemeClr val="tx1"/>
              </a:solidFill>
              <a:hlinkClick xmlns:r="http://schemas.openxmlformats.org/officeDocument/2006/relationships" r:id="rId4"/>
            </a:rPr>
            <a:t>CNTK</a:t>
          </a:r>
          <a:endParaRPr lang="en-US" dirty="0">
            <a:solidFill>
              <a:schemeClr val="tx1"/>
            </a:solidFill>
          </a:endParaRPr>
        </a:p>
      </dgm:t>
    </dgm:pt>
    <dgm:pt modelId="{0887E526-B20B-4999-A380-3520B3D6CF6D}" type="parTrans" cxnId="{1698F820-EEB0-4662-B3AF-8BB684A371A9}">
      <dgm:prSet/>
      <dgm:spPr/>
      <dgm:t>
        <a:bodyPr/>
        <a:lstStyle/>
        <a:p>
          <a:endParaRPr lang="en-US"/>
        </a:p>
      </dgm:t>
    </dgm:pt>
    <dgm:pt modelId="{F9A04E3A-7159-4538-A721-9E34E3ABBB50}" type="sibTrans" cxnId="{1698F820-EEB0-4662-B3AF-8BB684A371A9}">
      <dgm:prSet/>
      <dgm:spPr/>
      <dgm:t>
        <a:bodyPr/>
        <a:lstStyle/>
        <a:p>
          <a:endParaRPr lang="en-US"/>
        </a:p>
      </dgm:t>
    </dgm:pt>
    <dgm:pt modelId="{C0C8AD6B-2F92-4F5D-BCBF-4C3017B3F567}" type="pres">
      <dgm:prSet presAssocID="{CC947B56-7E39-4006-AC00-01565A41E03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602FCF67-66C2-41A6-AB42-B9491B5AC4A0}" type="pres">
      <dgm:prSet presAssocID="{463783AC-7F48-4A9A-8E5E-B6EB37BC3FC9}" presName="hierRoot1" presStyleCnt="0">
        <dgm:presLayoutVars>
          <dgm:hierBranch val="init"/>
        </dgm:presLayoutVars>
      </dgm:prSet>
      <dgm:spPr/>
    </dgm:pt>
    <dgm:pt modelId="{886DBBD4-98F7-4E48-A806-778A48694C25}" type="pres">
      <dgm:prSet presAssocID="{463783AC-7F48-4A9A-8E5E-B6EB37BC3FC9}" presName="rootComposite1" presStyleCnt="0"/>
      <dgm:spPr/>
    </dgm:pt>
    <dgm:pt modelId="{595911CC-FA3C-4884-BCA1-821D5D7452E4}" type="pres">
      <dgm:prSet presAssocID="{463783AC-7F48-4A9A-8E5E-B6EB37BC3FC9}" presName="rootText1" presStyleLbl="node0" presStyleIdx="0" presStyleCnt="1">
        <dgm:presLayoutVars>
          <dgm:chPref val="3"/>
        </dgm:presLayoutVars>
      </dgm:prSet>
      <dgm:spPr/>
    </dgm:pt>
    <dgm:pt modelId="{DD78AE55-C5E4-4D44-B169-63E3DFDA4DC7}" type="pres">
      <dgm:prSet presAssocID="{463783AC-7F48-4A9A-8E5E-B6EB37BC3FC9}" presName="rootConnector1" presStyleLbl="node1" presStyleIdx="0" presStyleCnt="0"/>
      <dgm:spPr/>
    </dgm:pt>
    <dgm:pt modelId="{306B80EC-C7E8-407D-B665-69B5DB9658CE}" type="pres">
      <dgm:prSet presAssocID="{463783AC-7F48-4A9A-8E5E-B6EB37BC3FC9}" presName="hierChild2" presStyleCnt="0"/>
      <dgm:spPr/>
    </dgm:pt>
    <dgm:pt modelId="{01B7568B-FCE1-4632-ADE5-2CA6C3A79C6D}" type="pres">
      <dgm:prSet presAssocID="{00984FEF-5DA3-4256-B1F5-396A7A3DBD0C}" presName="Name37" presStyleLbl="parChTrans1D2" presStyleIdx="0" presStyleCnt="3"/>
      <dgm:spPr/>
    </dgm:pt>
    <dgm:pt modelId="{8959A7C8-730C-420A-A21E-584EB12818A5}" type="pres">
      <dgm:prSet presAssocID="{EC6F3D37-95AF-4AE5-89D1-93FCD303CDA5}" presName="hierRoot2" presStyleCnt="0">
        <dgm:presLayoutVars>
          <dgm:hierBranch val="init"/>
        </dgm:presLayoutVars>
      </dgm:prSet>
      <dgm:spPr/>
    </dgm:pt>
    <dgm:pt modelId="{6F8D5204-2F0C-4F06-B758-91A3EC0738FC}" type="pres">
      <dgm:prSet presAssocID="{EC6F3D37-95AF-4AE5-89D1-93FCD303CDA5}" presName="rootComposite" presStyleCnt="0"/>
      <dgm:spPr/>
    </dgm:pt>
    <dgm:pt modelId="{2FF8650A-6F80-4ADE-B2BB-A4F909C91D96}" type="pres">
      <dgm:prSet presAssocID="{EC6F3D37-95AF-4AE5-89D1-93FCD303CDA5}" presName="rootText" presStyleLbl="node2" presStyleIdx="0" presStyleCnt="3">
        <dgm:presLayoutVars>
          <dgm:chPref val="3"/>
        </dgm:presLayoutVars>
      </dgm:prSet>
      <dgm:spPr/>
    </dgm:pt>
    <dgm:pt modelId="{B08729EC-6879-47FF-A2AB-491551394566}" type="pres">
      <dgm:prSet presAssocID="{EC6F3D37-95AF-4AE5-89D1-93FCD303CDA5}" presName="rootConnector" presStyleLbl="node2" presStyleIdx="0" presStyleCnt="3"/>
      <dgm:spPr/>
    </dgm:pt>
    <dgm:pt modelId="{366F9F33-9DFF-416E-9ECE-CAA72AEFCC16}" type="pres">
      <dgm:prSet presAssocID="{EC6F3D37-95AF-4AE5-89D1-93FCD303CDA5}" presName="hierChild4" presStyleCnt="0"/>
      <dgm:spPr/>
    </dgm:pt>
    <dgm:pt modelId="{424139E5-96E5-4ABF-9116-EA3E64DECAC8}" type="pres">
      <dgm:prSet presAssocID="{EC6F3D37-95AF-4AE5-89D1-93FCD303CDA5}" presName="hierChild5" presStyleCnt="0"/>
      <dgm:spPr/>
    </dgm:pt>
    <dgm:pt modelId="{CDEE6AAF-066E-43CE-93EF-A2EE5DAC4D1E}" type="pres">
      <dgm:prSet presAssocID="{C393B2D8-2E37-43EE-A974-9F930F1D503B}" presName="Name37" presStyleLbl="parChTrans1D2" presStyleIdx="1" presStyleCnt="3"/>
      <dgm:spPr/>
    </dgm:pt>
    <dgm:pt modelId="{0590177E-5AC8-441B-99F0-F2CED442398A}" type="pres">
      <dgm:prSet presAssocID="{9E985B10-7DF9-4123-84BD-C367E2D9FBCA}" presName="hierRoot2" presStyleCnt="0">
        <dgm:presLayoutVars>
          <dgm:hierBranch val="init"/>
        </dgm:presLayoutVars>
      </dgm:prSet>
      <dgm:spPr/>
    </dgm:pt>
    <dgm:pt modelId="{2CE5F434-7786-4BB9-A083-1DC71DB314C0}" type="pres">
      <dgm:prSet presAssocID="{9E985B10-7DF9-4123-84BD-C367E2D9FBCA}" presName="rootComposite" presStyleCnt="0"/>
      <dgm:spPr/>
    </dgm:pt>
    <dgm:pt modelId="{5B3DF239-D5DA-4782-A1C8-F254912D93BF}" type="pres">
      <dgm:prSet presAssocID="{9E985B10-7DF9-4123-84BD-C367E2D9FBCA}" presName="rootText" presStyleLbl="node2" presStyleIdx="1" presStyleCnt="3">
        <dgm:presLayoutVars>
          <dgm:chPref val="3"/>
        </dgm:presLayoutVars>
      </dgm:prSet>
      <dgm:spPr/>
    </dgm:pt>
    <dgm:pt modelId="{808B00E9-152D-4B59-9DE6-17EB52CAC973}" type="pres">
      <dgm:prSet presAssocID="{9E985B10-7DF9-4123-84BD-C367E2D9FBCA}" presName="rootConnector" presStyleLbl="node2" presStyleIdx="1" presStyleCnt="3"/>
      <dgm:spPr/>
    </dgm:pt>
    <dgm:pt modelId="{B01B8D1F-054F-4728-83F5-C9189ADFFD8A}" type="pres">
      <dgm:prSet presAssocID="{9E985B10-7DF9-4123-84BD-C367E2D9FBCA}" presName="hierChild4" presStyleCnt="0"/>
      <dgm:spPr/>
    </dgm:pt>
    <dgm:pt modelId="{C473A333-E598-4A76-B05A-50443CA05F74}" type="pres">
      <dgm:prSet presAssocID="{9E985B10-7DF9-4123-84BD-C367E2D9FBCA}" presName="hierChild5" presStyleCnt="0"/>
      <dgm:spPr/>
    </dgm:pt>
    <dgm:pt modelId="{B379FAA9-FB3A-4648-ADE0-05A3B7A1C220}" type="pres">
      <dgm:prSet presAssocID="{0887E526-B20B-4999-A380-3520B3D6CF6D}" presName="Name37" presStyleLbl="parChTrans1D2" presStyleIdx="2" presStyleCnt="3"/>
      <dgm:spPr/>
    </dgm:pt>
    <dgm:pt modelId="{2CBF6ABA-D2B3-4B89-A4B7-09030FEBBFED}" type="pres">
      <dgm:prSet presAssocID="{3254691B-D34F-4913-A532-EA77D4CEB713}" presName="hierRoot2" presStyleCnt="0">
        <dgm:presLayoutVars>
          <dgm:hierBranch val="init"/>
        </dgm:presLayoutVars>
      </dgm:prSet>
      <dgm:spPr/>
    </dgm:pt>
    <dgm:pt modelId="{7CB2F784-5D01-46FD-B593-B041BCDF703D}" type="pres">
      <dgm:prSet presAssocID="{3254691B-D34F-4913-A532-EA77D4CEB713}" presName="rootComposite" presStyleCnt="0"/>
      <dgm:spPr/>
    </dgm:pt>
    <dgm:pt modelId="{BB05D27D-BAE5-4619-B941-0CC2CF3A15C3}" type="pres">
      <dgm:prSet presAssocID="{3254691B-D34F-4913-A532-EA77D4CEB713}" presName="rootText" presStyleLbl="node2" presStyleIdx="2" presStyleCnt="3">
        <dgm:presLayoutVars>
          <dgm:chPref val="3"/>
        </dgm:presLayoutVars>
      </dgm:prSet>
      <dgm:spPr/>
    </dgm:pt>
    <dgm:pt modelId="{807F9B42-8FBC-4523-A456-C4B41CECFE4F}" type="pres">
      <dgm:prSet presAssocID="{3254691B-D34F-4913-A532-EA77D4CEB713}" presName="rootConnector" presStyleLbl="node2" presStyleIdx="2" presStyleCnt="3"/>
      <dgm:spPr/>
    </dgm:pt>
    <dgm:pt modelId="{62AE843E-EDBA-4611-A9FA-A5C8C7171172}" type="pres">
      <dgm:prSet presAssocID="{3254691B-D34F-4913-A532-EA77D4CEB713}" presName="hierChild4" presStyleCnt="0"/>
      <dgm:spPr/>
    </dgm:pt>
    <dgm:pt modelId="{ABF00943-CE59-47F8-AB16-E579B8BD444C}" type="pres">
      <dgm:prSet presAssocID="{3254691B-D34F-4913-A532-EA77D4CEB713}" presName="hierChild5" presStyleCnt="0"/>
      <dgm:spPr/>
    </dgm:pt>
    <dgm:pt modelId="{785A5C24-A963-49AE-90BC-29807643737A}" type="pres">
      <dgm:prSet presAssocID="{463783AC-7F48-4A9A-8E5E-B6EB37BC3FC9}" presName="hierChild3" presStyleCnt="0"/>
      <dgm:spPr/>
    </dgm:pt>
  </dgm:ptLst>
  <dgm:cxnLst>
    <dgm:cxn modelId="{E750470D-493D-4E25-B21E-F7DCA4CFBB96}" type="presOf" srcId="{EC6F3D37-95AF-4AE5-89D1-93FCD303CDA5}" destId="{2FF8650A-6F80-4ADE-B2BB-A4F909C91D96}" srcOrd="0" destOrd="0" presId="urn:microsoft.com/office/officeart/2005/8/layout/orgChart1"/>
    <dgm:cxn modelId="{07C25811-9B61-4212-8D22-0BF6074EF198}" type="presOf" srcId="{00984FEF-5DA3-4256-B1F5-396A7A3DBD0C}" destId="{01B7568B-FCE1-4632-ADE5-2CA6C3A79C6D}" srcOrd="0" destOrd="0" presId="urn:microsoft.com/office/officeart/2005/8/layout/orgChart1"/>
    <dgm:cxn modelId="{A8A42014-D502-4D7E-9009-491B62991879}" srcId="{CC947B56-7E39-4006-AC00-01565A41E03F}" destId="{463783AC-7F48-4A9A-8E5E-B6EB37BC3FC9}" srcOrd="0" destOrd="0" parTransId="{E6A63204-B050-4B0F-B16E-8E29CBB45FE1}" sibTransId="{6D4191A3-D0D9-48A1-919E-E3BA8DA9115E}"/>
    <dgm:cxn modelId="{DBE7B414-006B-4C83-BEFA-60F9C6E0D3F0}" type="presOf" srcId="{C393B2D8-2E37-43EE-A974-9F930F1D503B}" destId="{CDEE6AAF-066E-43CE-93EF-A2EE5DAC4D1E}" srcOrd="0" destOrd="0" presId="urn:microsoft.com/office/officeart/2005/8/layout/orgChart1"/>
    <dgm:cxn modelId="{A6A6B315-4331-43B8-B22E-691F83083019}" type="presOf" srcId="{9E985B10-7DF9-4123-84BD-C367E2D9FBCA}" destId="{5B3DF239-D5DA-4782-A1C8-F254912D93BF}" srcOrd="0" destOrd="0" presId="urn:microsoft.com/office/officeart/2005/8/layout/orgChart1"/>
    <dgm:cxn modelId="{1698F820-EEB0-4662-B3AF-8BB684A371A9}" srcId="{463783AC-7F48-4A9A-8E5E-B6EB37BC3FC9}" destId="{3254691B-D34F-4913-A532-EA77D4CEB713}" srcOrd="2" destOrd="0" parTransId="{0887E526-B20B-4999-A380-3520B3D6CF6D}" sibTransId="{F9A04E3A-7159-4538-A721-9E34E3ABBB50}"/>
    <dgm:cxn modelId="{42925945-8DA3-4F2D-B183-02216911D389}" type="presOf" srcId="{3254691B-D34F-4913-A532-EA77D4CEB713}" destId="{807F9B42-8FBC-4523-A456-C4B41CECFE4F}" srcOrd="1" destOrd="0" presId="urn:microsoft.com/office/officeart/2005/8/layout/orgChart1"/>
    <dgm:cxn modelId="{69356C6F-68B0-41BF-A3FE-6DA91C7B7F38}" srcId="{463783AC-7F48-4A9A-8E5E-B6EB37BC3FC9}" destId="{9E985B10-7DF9-4123-84BD-C367E2D9FBCA}" srcOrd="1" destOrd="0" parTransId="{C393B2D8-2E37-43EE-A974-9F930F1D503B}" sibTransId="{2E8F2105-0CEC-49DB-B82E-4D96E83A927F}"/>
    <dgm:cxn modelId="{DB590D78-F507-4C74-8060-A6BF6BD1942D}" type="presOf" srcId="{0887E526-B20B-4999-A380-3520B3D6CF6D}" destId="{B379FAA9-FB3A-4648-ADE0-05A3B7A1C220}" srcOrd="0" destOrd="0" presId="urn:microsoft.com/office/officeart/2005/8/layout/orgChart1"/>
    <dgm:cxn modelId="{4C02A45A-DFE2-4796-9E6E-B217DEF30108}" type="presOf" srcId="{463783AC-7F48-4A9A-8E5E-B6EB37BC3FC9}" destId="{595911CC-FA3C-4884-BCA1-821D5D7452E4}" srcOrd="0" destOrd="0" presId="urn:microsoft.com/office/officeart/2005/8/layout/orgChart1"/>
    <dgm:cxn modelId="{298A4281-4328-4229-9377-94D91E94A27E}" srcId="{463783AC-7F48-4A9A-8E5E-B6EB37BC3FC9}" destId="{EC6F3D37-95AF-4AE5-89D1-93FCD303CDA5}" srcOrd="0" destOrd="0" parTransId="{00984FEF-5DA3-4256-B1F5-396A7A3DBD0C}" sibTransId="{8E1174BC-3BB0-41B0-B436-1C74299F8191}"/>
    <dgm:cxn modelId="{9A3B948E-B9A5-430D-9C9C-B8CBC057D5EE}" type="presOf" srcId="{3254691B-D34F-4913-A532-EA77D4CEB713}" destId="{BB05D27D-BAE5-4619-B941-0CC2CF3A15C3}" srcOrd="0" destOrd="0" presId="urn:microsoft.com/office/officeart/2005/8/layout/orgChart1"/>
    <dgm:cxn modelId="{2C506DA0-B028-4167-8DE8-43AB289C144D}" type="presOf" srcId="{9E985B10-7DF9-4123-84BD-C367E2D9FBCA}" destId="{808B00E9-152D-4B59-9DE6-17EB52CAC973}" srcOrd="1" destOrd="0" presId="urn:microsoft.com/office/officeart/2005/8/layout/orgChart1"/>
    <dgm:cxn modelId="{07A688A7-A670-4D37-915F-5DBB17182F0C}" type="presOf" srcId="{EC6F3D37-95AF-4AE5-89D1-93FCD303CDA5}" destId="{B08729EC-6879-47FF-A2AB-491551394566}" srcOrd="1" destOrd="0" presId="urn:microsoft.com/office/officeart/2005/8/layout/orgChart1"/>
    <dgm:cxn modelId="{6702E9CC-A5B6-4D96-A47C-C0FB85D46453}" type="presOf" srcId="{463783AC-7F48-4A9A-8E5E-B6EB37BC3FC9}" destId="{DD78AE55-C5E4-4D44-B169-63E3DFDA4DC7}" srcOrd="1" destOrd="0" presId="urn:microsoft.com/office/officeart/2005/8/layout/orgChart1"/>
    <dgm:cxn modelId="{B05E7BD6-896A-4A08-ACE2-1609243B83FD}" type="presOf" srcId="{CC947B56-7E39-4006-AC00-01565A41E03F}" destId="{C0C8AD6B-2F92-4F5D-BCBF-4C3017B3F567}" srcOrd="0" destOrd="0" presId="urn:microsoft.com/office/officeart/2005/8/layout/orgChart1"/>
    <dgm:cxn modelId="{89D28FAC-7EF5-4980-8055-3BC7E86D3B29}" type="presParOf" srcId="{C0C8AD6B-2F92-4F5D-BCBF-4C3017B3F567}" destId="{602FCF67-66C2-41A6-AB42-B9491B5AC4A0}" srcOrd="0" destOrd="0" presId="urn:microsoft.com/office/officeart/2005/8/layout/orgChart1"/>
    <dgm:cxn modelId="{29C1A759-24F3-4F05-9D3C-9B3699878391}" type="presParOf" srcId="{602FCF67-66C2-41A6-AB42-B9491B5AC4A0}" destId="{886DBBD4-98F7-4E48-A806-778A48694C25}" srcOrd="0" destOrd="0" presId="urn:microsoft.com/office/officeart/2005/8/layout/orgChart1"/>
    <dgm:cxn modelId="{F05E68D5-F62D-4978-A30B-A8CB581884A0}" type="presParOf" srcId="{886DBBD4-98F7-4E48-A806-778A48694C25}" destId="{595911CC-FA3C-4884-BCA1-821D5D7452E4}" srcOrd="0" destOrd="0" presId="urn:microsoft.com/office/officeart/2005/8/layout/orgChart1"/>
    <dgm:cxn modelId="{22D60ABA-3053-430E-858A-DFC3965EECBD}" type="presParOf" srcId="{886DBBD4-98F7-4E48-A806-778A48694C25}" destId="{DD78AE55-C5E4-4D44-B169-63E3DFDA4DC7}" srcOrd="1" destOrd="0" presId="urn:microsoft.com/office/officeart/2005/8/layout/orgChart1"/>
    <dgm:cxn modelId="{230142FE-4BCF-4A34-BC03-C2608AA71DED}" type="presParOf" srcId="{602FCF67-66C2-41A6-AB42-B9491B5AC4A0}" destId="{306B80EC-C7E8-407D-B665-69B5DB9658CE}" srcOrd="1" destOrd="0" presId="urn:microsoft.com/office/officeart/2005/8/layout/orgChart1"/>
    <dgm:cxn modelId="{1D6DD74F-6274-4B32-9EC1-86C23E483188}" type="presParOf" srcId="{306B80EC-C7E8-407D-B665-69B5DB9658CE}" destId="{01B7568B-FCE1-4632-ADE5-2CA6C3A79C6D}" srcOrd="0" destOrd="0" presId="urn:microsoft.com/office/officeart/2005/8/layout/orgChart1"/>
    <dgm:cxn modelId="{B9AB5A44-A193-47CD-AD32-1B44789C7685}" type="presParOf" srcId="{306B80EC-C7E8-407D-B665-69B5DB9658CE}" destId="{8959A7C8-730C-420A-A21E-584EB12818A5}" srcOrd="1" destOrd="0" presId="urn:microsoft.com/office/officeart/2005/8/layout/orgChart1"/>
    <dgm:cxn modelId="{EF664C0B-9553-466B-A123-3704E436205C}" type="presParOf" srcId="{8959A7C8-730C-420A-A21E-584EB12818A5}" destId="{6F8D5204-2F0C-4F06-B758-91A3EC0738FC}" srcOrd="0" destOrd="0" presId="urn:microsoft.com/office/officeart/2005/8/layout/orgChart1"/>
    <dgm:cxn modelId="{2ED8342C-8E64-4DBB-95CE-863ABF6010AF}" type="presParOf" srcId="{6F8D5204-2F0C-4F06-B758-91A3EC0738FC}" destId="{2FF8650A-6F80-4ADE-B2BB-A4F909C91D96}" srcOrd="0" destOrd="0" presId="urn:microsoft.com/office/officeart/2005/8/layout/orgChart1"/>
    <dgm:cxn modelId="{B3856852-1838-4784-B7EB-FFF10E9F92D4}" type="presParOf" srcId="{6F8D5204-2F0C-4F06-B758-91A3EC0738FC}" destId="{B08729EC-6879-47FF-A2AB-491551394566}" srcOrd="1" destOrd="0" presId="urn:microsoft.com/office/officeart/2005/8/layout/orgChart1"/>
    <dgm:cxn modelId="{951225AF-1170-471A-8629-65C851D8B60B}" type="presParOf" srcId="{8959A7C8-730C-420A-A21E-584EB12818A5}" destId="{366F9F33-9DFF-416E-9ECE-CAA72AEFCC16}" srcOrd="1" destOrd="0" presId="urn:microsoft.com/office/officeart/2005/8/layout/orgChart1"/>
    <dgm:cxn modelId="{BB375F05-16DE-43F1-8F05-BBB74244D104}" type="presParOf" srcId="{8959A7C8-730C-420A-A21E-584EB12818A5}" destId="{424139E5-96E5-4ABF-9116-EA3E64DECAC8}" srcOrd="2" destOrd="0" presId="urn:microsoft.com/office/officeart/2005/8/layout/orgChart1"/>
    <dgm:cxn modelId="{3092B938-B0B1-483C-A033-FFA12920DCAA}" type="presParOf" srcId="{306B80EC-C7E8-407D-B665-69B5DB9658CE}" destId="{CDEE6AAF-066E-43CE-93EF-A2EE5DAC4D1E}" srcOrd="2" destOrd="0" presId="urn:microsoft.com/office/officeart/2005/8/layout/orgChart1"/>
    <dgm:cxn modelId="{B3E42FCD-359C-4F32-B459-92962E3B2D20}" type="presParOf" srcId="{306B80EC-C7E8-407D-B665-69B5DB9658CE}" destId="{0590177E-5AC8-441B-99F0-F2CED442398A}" srcOrd="3" destOrd="0" presId="urn:microsoft.com/office/officeart/2005/8/layout/orgChart1"/>
    <dgm:cxn modelId="{DDD41B18-B61C-4F7C-99B5-33FF89675CD1}" type="presParOf" srcId="{0590177E-5AC8-441B-99F0-F2CED442398A}" destId="{2CE5F434-7786-4BB9-A083-1DC71DB314C0}" srcOrd="0" destOrd="0" presId="urn:microsoft.com/office/officeart/2005/8/layout/orgChart1"/>
    <dgm:cxn modelId="{9D0CAF98-8F03-4844-A2A6-30787230E91E}" type="presParOf" srcId="{2CE5F434-7786-4BB9-A083-1DC71DB314C0}" destId="{5B3DF239-D5DA-4782-A1C8-F254912D93BF}" srcOrd="0" destOrd="0" presId="urn:microsoft.com/office/officeart/2005/8/layout/orgChart1"/>
    <dgm:cxn modelId="{926BC3AB-A8D7-49A3-B988-5A05EDBD7460}" type="presParOf" srcId="{2CE5F434-7786-4BB9-A083-1DC71DB314C0}" destId="{808B00E9-152D-4B59-9DE6-17EB52CAC973}" srcOrd="1" destOrd="0" presId="urn:microsoft.com/office/officeart/2005/8/layout/orgChart1"/>
    <dgm:cxn modelId="{27E45455-7833-48FF-86C6-D739EB9EC4D8}" type="presParOf" srcId="{0590177E-5AC8-441B-99F0-F2CED442398A}" destId="{B01B8D1F-054F-4728-83F5-C9189ADFFD8A}" srcOrd="1" destOrd="0" presId="urn:microsoft.com/office/officeart/2005/8/layout/orgChart1"/>
    <dgm:cxn modelId="{24AB5448-B070-4EDC-B555-4CB78FDBBAF2}" type="presParOf" srcId="{0590177E-5AC8-441B-99F0-F2CED442398A}" destId="{C473A333-E598-4A76-B05A-50443CA05F74}" srcOrd="2" destOrd="0" presId="urn:microsoft.com/office/officeart/2005/8/layout/orgChart1"/>
    <dgm:cxn modelId="{B58B7645-6DD9-4A61-910C-297CF21F9F8C}" type="presParOf" srcId="{306B80EC-C7E8-407D-B665-69B5DB9658CE}" destId="{B379FAA9-FB3A-4648-ADE0-05A3B7A1C220}" srcOrd="4" destOrd="0" presId="urn:microsoft.com/office/officeart/2005/8/layout/orgChart1"/>
    <dgm:cxn modelId="{3E758191-74A9-43B8-B18F-1F5A8F1B61A2}" type="presParOf" srcId="{306B80EC-C7E8-407D-B665-69B5DB9658CE}" destId="{2CBF6ABA-D2B3-4B89-A4B7-09030FEBBFED}" srcOrd="5" destOrd="0" presId="urn:microsoft.com/office/officeart/2005/8/layout/orgChart1"/>
    <dgm:cxn modelId="{EC09F0CC-58B7-4E9A-8C4D-02E8F47BD117}" type="presParOf" srcId="{2CBF6ABA-D2B3-4B89-A4B7-09030FEBBFED}" destId="{7CB2F784-5D01-46FD-B593-B041BCDF703D}" srcOrd="0" destOrd="0" presId="urn:microsoft.com/office/officeart/2005/8/layout/orgChart1"/>
    <dgm:cxn modelId="{DED57EF3-35DC-4860-A891-93D01602CB96}" type="presParOf" srcId="{7CB2F784-5D01-46FD-B593-B041BCDF703D}" destId="{BB05D27D-BAE5-4619-B941-0CC2CF3A15C3}" srcOrd="0" destOrd="0" presId="urn:microsoft.com/office/officeart/2005/8/layout/orgChart1"/>
    <dgm:cxn modelId="{8B839B0F-C28C-4158-AA96-915EE678A293}" type="presParOf" srcId="{7CB2F784-5D01-46FD-B593-B041BCDF703D}" destId="{807F9B42-8FBC-4523-A456-C4B41CECFE4F}" srcOrd="1" destOrd="0" presId="urn:microsoft.com/office/officeart/2005/8/layout/orgChart1"/>
    <dgm:cxn modelId="{F0B58DBC-E1F9-4437-8770-6BDA73CBD0BA}" type="presParOf" srcId="{2CBF6ABA-D2B3-4B89-A4B7-09030FEBBFED}" destId="{62AE843E-EDBA-4611-A9FA-A5C8C7171172}" srcOrd="1" destOrd="0" presId="urn:microsoft.com/office/officeart/2005/8/layout/orgChart1"/>
    <dgm:cxn modelId="{6B314BDC-6877-4C8A-B5EA-77556E19A3FE}" type="presParOf" srcId="{2CBF6ABA-D2B3-4B89-A4B7-09030FEBBFED}" destId="{ABF00943-CE59-47F8-AB16-E579B8BD444C}" srcOrd="2" destOrd="0" presId="urn:microsoft.com/office/officeart/2005/8/layout/orgChart1"/>
    <dgm:cxn modelId="{F2AC6496-0778-4182-A7CD-1CB6F15A34AC}" type="presParOf" srcId="{602FCF67-66C2-41A6-AB42-B9491B5AC4A0}" destId="{785A5C24-A963-49AE-90BC-29807643737A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79FAA9-FB3A-4648-ADE0-05A3B7A1C220}">
      <dsp:nvSpPr>
        <dsp:cNvPr id="0" name=""/>
        <dsp:cNvSpPr/>
      </dsp:nvSpPr>
      <dsp:spPr>
        <a:xfrm>
          <a:off x="2250965" y="1317220"/>
          <a:ext cx="1592574" cy="27639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8198"/>
              </a:lnTo>
              <a:lnTo>
                <a:pt x="1592574" y="138198"/>
              </a:lnTo>
              <a:lnTo>
                <a:pt x="1592574" y="276397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DEE6AAF-066E-43CE-93EF-A2EE5DAC4D1E}">
      <dsp:nvSpPr>
        <dsp:cNvPr id="0" name=""/>
        <dsp:cNvSpPr/>
      </dsp:nvSpPr>
      <dsp:spPr>
        <a:xfrm>
          <a:off x="2205245" y="1317220"/>
          <a:ext cx="91440" cy="27639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76397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1B7568B-FCE1-4632-ADE5-2CA6C3A79C6D}">
      <dsp:nvSpPr>
        <dsp:cNvPr id="0" name=""/>
        <dsp:cNvSpPr/>
      </dsp:nvSpPr>
      <dsp:spPr>
        <a:xfrm>
          <a:off x="658390" y="1317220"/>
          <a:ext cx="1592574" cy="276397"/>
        </a:xfrm>
        <a:custGeom>
          <a:avLst/>
          <a:gdLst/>
          <a:ahLst/>
          <a:cxnLst/>
          <a:rect l="0" t="0" r="0" b="0"/>
          <a:pathLst>
            <a:path>
              <a:moveTo>
                <a:pt x="1592574" y="0"/>
              </a:moveTo>
              <a:lnTo>
                <a:pt x="1592574" y="138198"/>
              </a:lnTo>
              <a:lnTo>
                <a:pt x="0" y="138198"/>
              </a:lnTo>
              <a:lnTo>
                <a:pt x="0" y="276397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95911CC-FA3C-4884-BCA1-821D5D7452E4}">
      <dsp:nvSpPr>
        <dsp:cNvPr id="0" name=""/>
        <dsp:cNvSpPr/>
      </dsp:nvSpPr>
      <dsp:spPr>
        <a:xfrm>
          <a:off x="1592876" y="659132"/>
          <a:ext cx="1316177" cy="658088"/>
        </a:xfrm>
        <a:prstGeom prst="rect">
          <a:avLst/>
        </a:prstGeom>
        <a:solidFill>
          <a:schemeClr val="accent6">
            <a:lumMod val="20000"/>
            <a:lumOff val="8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 err="1">
              <a:solidFill>
                <a:schemeClr val="tx1"/>
              </a:solidFill>
              <a:hlinkClick xmlns:r="http://schemas.openxmlformats.org/officeDocument/2006/relationships" r:id="rId1"/>
            </a:rPr>
            <a:t>Keras</a:t>
          </a:r>
          <a:endParaRPr lang="en-US" sz="2200" kern="1200" dirty="0">
            <a:solidFill>
              <a:schemeClr val="tx1"/>
            </a:solidFill>
          </a:endParaRPr>
        </a:p>
      </dsp:txBody>
      <dsp:txXfrm>
        <a:off x="1592876" y="659132"/>
        <a:ext cx="1316177" cy="658088"/>
      </dsp:txXfrm>
    </dsp:sp>
    <dsp:sp modelId="{2FF8650A-6F80-4ADE-B2BB-A4F909C91D96}">
      <dsp:nvSpPr>
        <dsp:cNvPr id="0" name=""/>
        <dsp:cNvSpPr/>
      </dsp:nvSpPr>
      <dsp:spPr>
        <a:xfrm>
          <a:off x="302" y="1593618"/>
          <a:ext cx="1316177" cy="658088"/>
        </a:xfrm>
        <a:prstGeom prst="rect">
          <a:avLst/>
        </a:prstGeom>
        <a:solidFill>
          <a:schemeClr val="accent6">
            <a:lumMod val="20000"/>
            <a:lumOff val="8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 err="1">
              <a:solidFill>
                <a:schemeClr val="tx1"/>
              </a:solidFill>
              <a:hlinkClick xmlns:r="http://schemas.openxmlformats.org/officeDocument/2006/relationships" r:id="rId2"/>
            </a:rPr>
            <a:t>Tensorflow</a:t>
          </a:r>
          <a:endParaRPr lang="en-US" sz="2200" kern="1200" dirty="0">
            <a:solidFill>
              <a:schemeClr val="tx1"/>
            </a:solidFill>
          </a:endParaRPr>
        </a:p>
      </dsp:txBody>
      <dsp:txXfrm>
        <a:off x="302" y="1593618"/>
        <a:ext cx="1316177" cy="658088"/>
      </dsp:txXfrm>
    </dsp:sp>
    <dsp:sp modelId="{5B3DF239-D5DA-4782-A1C8-F254912D93BF}">
      <dsp:nvSpPr>
        <dsp:cNvPr id="0" name=""/>
        <dsp:cNvSpPr/>
      </dsp:nvSpPr>
      <dsp:spPr>
        <a:xfrm>
          <a:off x="1592876" y="1593618"/>
          <a:ext cx="1316177" cy="658088"/>
        </a:xfrm>
        <a:prstGeom prst="rect">
          <a:avLst/>
        </a:prstGeom>
        <a:solidFill>
          <a:schemeClr val="accent6">
            <a:lumMod val="20000"/>
            <a:lumOff val="8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 err="1">
              <a:solidFill>
                <a:schemeClr val="tx1"/>
              </a:solidFill>
              <a:hlinkClick xmlns:r="http://schemas.openxmlformats.org/officeDocument/2006/relationships" r:id="rId3"/>
            </a:rPr>
            <a:t>Theano</a:t>
          </a:r>
          <a:endParaRPr lang="en-US" sz="2200" kern="1200" dirty="0">
            <a:solidFill>
              <a:schemeClr val="tx1"/>
            </a:solidFill>
          </a:endParaRPr>
        </a:p>
      </dsp:txBody>
      <dsp:txXfrm>
        <a:off x="1592876" y="1593618"/>
        <a:ext cx="1316177" cy="658088"/>
      </dsp:txXfrm>
    </dsp:sp>
    <dsp:sp modelId="{BB05D27D-BAE5-4619-B941-0CC2CF3A15C3}">
      <dsp:nvSpPr>
        <dsp:cNvPr id="0" name=""/>
        <dsp:cNvSpPr/>
      </dsp:nvSpPr>
      <dsp:spPr>
        <a:xfrm>
          <a:off x="3185451" y="1593618"/>
          <a:ext cx="1316177" cy="658088"/>
        </a:xfrm>
        <a:prstGeom prst="rect">
          <a:avLst/>
        </a:prstGeom>
        <a:solidFill>
          <a:schemeClr val="accent6">
            <a:lumMod val="20000"/>
            <a:lumOff val="8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tx1"/>
              </a:solidFill>
              <a:hlinkClick xmlns:r="http://schemas.openxmlformats.org/officeDocument/2006/relationships" r:id="rId4"/>
            </a:rPr>
            <a:t>CNTK</a:t>
          </a:r>
          <a:endParaRPr lang="en-US" sz="2200" kern="1200" dirty="0">
            <a:solidFill>
              <a:schemeClr val="tx1"/>
            </a:solidFill>
          </a:endParaRPr>
        </a:p>
      </dsp:txBody>
      <dsp:txXfrm>
        <a:off x="3185451" y="1593618"/>
        <a:ext cx="1316177" cy="65808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7D20A1-C369-4CA3-8271-EA2FAFAD3C06}" type="datetimeFigureOut">
              <a:rPr lang="zh-CN" altLang="en-US" smtClean="0"/>
              <a:t>2019/3/7</a:t>
            </a:fld>
            <a:endParaRPr lang="zh-CN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4190CA-8601-46C4-936B-F73B59480F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7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FB4B82-FC45-4726-AB72-49EB307D1DBB}" type="slidenum">
              <a:rPr lang="en-US" smtClean="0">
                <a:solidFill>
                  <a:prstClr val="black"/>
                </a:solidFill>
              </a:rPr>
              <a:pPr/>
              <a:t>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58137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4190CA-8601-46C4-936B-F73B59480F7B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99519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9601200" y="6258580"/>
            <a:ext cx="2514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prstClr val="white"/>
                </a:solidFill>
              </a:rPr>
              <a:t>Department of</a:t>
            </a:r>
          </a:p>
          <a:p>
            <a:pPr algn="ctr"/>
            <a:r>
              <a:rPr lang="en-US" sz="1400" b="1" dirty="0">
                <a:solidFill>
                  <a:prstClr val="white"/>
                </a:solidFill>
              </a:rPr>
              <a:t>Mechanical Engineering</a:t>
            </a:r>
          </a:p>
        </p:txBody>
      </p:sp>
    </p:spTree>
    <p:extLst>
      <p:ext uri="{BB962C8B-B14F-4D97-AF65-F5344CB8AC3E}">
        <p14:creationId xmlns:p14="http://schemas.microsoft.com/office/powerpoint/2010/main" val="35677103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150E5-199D-4C22-B45E-E9BF17684746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3/7/2019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5A05D-7D79-44E9-9F5E-C1C7FB7996E2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03725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79ED98-3B73-41E0-9FA8-50847BAC983E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3/7/2019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5A05D-7D79-44E9-9F5E-C1C7FB7996E2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1291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E5C6F-1BBB-4449-A487-5F2F6898F07C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3/7/2019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78567" y="6356351"/>
            <a:ext cx="2844800" cy="365125"/>
          </a:xfrm>
        </p:spPr>
        <p:txBody>
          <a:bodyPr/>
          <a:lstStyle/>
          <a:p>
            <a:fld id="{D635A05D-7D79-44E9-9F5E-C1C7FB7996E2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96654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0EAE8-63E3-43ED-AE49-97027832C041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3/7/2019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20692" y="6356351"/>
            <a:ext cx="2844800" cy="365125"/>
          </a:xfrm>
        </p:spPr>
        <p:txBody>
          <a:bodyPr/>
          <a:lstStyle/>
          <a:p>
            <a:fld id="{D635A05D-7D79-44E9-9F5E-C1C7FB7996E2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83379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4CB68-95CD-4C20-B55C-5DF73ECE1784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3/7/2019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5A05D-7D79-44E9-9F5E-C1C7FB7996E2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71179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BA76D-D470-4529-912D-A95A014F0665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3/7/2019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5A05D-7D79-44E9-9F5E-C1C7FB7996E2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86849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3D18A-7C01-415D-B1E4-01570D820AB8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3/7/2019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5A05D-7D79-44E9-9F5E-C1C7FB7996E2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5830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800C15-C7CA-4746-BB87-BBCBBB96734B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3/7/2019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5A05D-7D79-44E9-9F5E-C1C7FB7996E2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0268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6FA865-717C-4771-851C-549B63379B43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3/7/2019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5A05D-7D79-44E9-9F5E-C1C7FB7996E2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7821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58E991-B0D4-41F1-B1B3-B5D1523F6D9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3/7/2019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5A05D-7D79-44E9-9F5E-C1C7FB7996E2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4910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6172201"/>
            <a:ext cx="12192000" cy="685800"/>
          </a:xfrm>
          <a:prstGeom prst="rect">
            <a:avLst/>
          </a:prstGeom>
          <a:pattFill prst="ltUpDiag">
            <a:fgClr>
              <a:srgbClr val="FF0000"/>
            </a:fgClr>
            <a:bgClr>
              <a:srgbClr val="C00000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6172200"/>
            <a:ext cx="12192000" cy="685800"/>
          </a:xfrm>
          <a:prstGeom prst="rect">
            <a:avLst/>
          </a:prstGeom>
          <a:gradFill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  <a:alpha val="47000"/>
                </a:srgbClr>
              </a:gs>
              <a:gs pos="100000">
                <a:schemeClr val="accent2">
                  <a:lumMod val="40000"/>
                  <a:lumOff val="60000"/>
                  <a:alpha val="62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304800" y="6248401"/>
            <a:ext cx="1653656" cy="543173"/>
            <a:chOff x="289757" y="6248400"/>
            <a:chExt cx="1260913" cy="543173"/>
          </a:xfrm>
        </p:grpSpPr>
        <p:sp>
          <p:nvSpPr>
            <p:cNvPr id="11" name="Rounded Rectangle 10"/>
            <p:cNvSpPr/>
            <p:nvPr/>
          </p:nvSpPr>
          <p:spPr>
            <a:xfrm>
              <a:off x="289757" y="6248400"/>
              <a:ext cx="1260913" cy="543173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674" y="6314947"/>
              <a:ext cx="1061078" cy="415623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 userDrawn="1"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0E7774-442A-444C-90D9-8BA960E7E07F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3/7/2019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4"/>
          </p:nvPr>
        </p:nvSpPr>
        <p:spPr>
          <a:xfrm>
            <a:off x="4673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fld id="{D635A05D-7D79-44E9-9F5E-C1C7FB7996E2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48451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github.com/zalandoresearch/fashion-mnist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dityabalu/PDL/blob/master/DataProcessors/naive.py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keras.io/building-powerful-image-classification-models-using-very-little-data.html" TargetMode="External"/><Relationship Id="rId2" Type="http://schemas.openxmlformats.org/officeDocument/2006/relationships/hyperlink" Target="https://github.com/adityabalu/PDL/blob/master/DataProcessors/keras.py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mdbloice/Augmentor" TargetMode="External"/><Relationship Id="rId4" Type="http://schemas.openxmlformats.org/officeDocument/2006/relationships/hyperlink" Target="https://stanford.edu/~shervine/blog/keras-how-to-generate-data-on-the-fly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cs230-stanford.github.io/tensorflow-input-data.html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cs230-stanford.github.io/project-code-examples.html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lets-code-a-neural-network-in-plain-numpy-ae7e74410795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chainer.org/general/2017/02/08/Performance-of-Distributed-Deep-Learning-Using-ChainerMN.html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608.07249.pdf" TargetMode="External"/><Relationship Id="rId2" Type="http://schemas.openxmlformats.org/officeDocument/2006/relationships/hyperlink" Target="https://developer.nvidia.com/deep-learning-frameworks" TargetMode="External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arxiv.org/pdf/1511.06435.pdf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hyperlink" Target="https://keras.io/" TargetMode="Externa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nsorflow.org/install/" TargetMode="External"/><Relationship Id="rId2" Type="http://schemas.openxmlformats.org/officeDocument/2006/relationships/hyperlink" Target="http://deeplearning.net/software/theano/install.html#instal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eveloper.nvidia.com/rdp/cudnn-download" TargetMode="External"/><Relationship Id="rId5" Type="http://schemas.openxmlformats.org/officeDocument/2006/relationships/hyperlink" Target="https://developer.nvidia.com/cuda-downloads" TargetMode="External"/><Relationship Id="rId4" Type="http://schemas.openxmlformats.org/officeDocument/2006/relationships/hyperlink" Target="https://github.com/Microsoft/CNTK/" TargetMode="Externa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dityabalu/PDL/blob/master/Keras/mnist_cnn.py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dityabalu/PDL/blob/master/Keras/mnist_cnn.py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keras.io/" TargetMode="External"/><Relationship Id="rId7" Type="http://schemas.openxmlformats.org/officeDocument/2006/relationships/hyperlink" Target="https://www.tensorflow.org/install/" TargetMode="External"/><Relationship Id="rId2" Type="http://schemas.openxmlformats.org/officeDocument/2006/relationships/hyperlink" Target="http://ankivil.com/installing-keras-theano-and-dependencies-on-windows-10-python-34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deeplearning.net/software/theano/" TargetMode="External"/><Relationship Id="rId5" Type="http://schemas.openxmlformats.org/officeDocument/2006/relationships/hyperlink" Target="https://www.continuum.io/downloads" TargetMode="External"/><Relationship Id="rId4" Type="http://schemas.openxmlformats.org/officeDocument/2006/relationships/hyperlink" Target="https://github.com/tensorflow/tensorflow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dityabalu/PDL.git" TargetMode="Externa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dityabalu/PDL/blob/master/Tensorflow/mnist_cnn.py" TargetMode="External"/><Relationship Id="rId2" Type="http://schemas.openxmlformats.org/officeDocument/2006/relationships/hyperlink" Target="https://github.com/adityabalu/PDL/blob/master/Tensorflow/example1.py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aymericdamien/TensorFlow-Examples/tree/master/examples" TargetMode="Externa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1371601"/>
            <a:ext cx="7772400" cy="1470025"/>
          </a:xfrm>
        </p:spPr>
        <p:txBody>
          <a:bodyPr>
            <a:noAutofit/>
          </a:bodyPr>
          <a:lstStyle/>
          <a:p>
            <a:r>
              <a:rPr lang="en-US" sz="3200" dirty="0">
                <a:solidFill>
                  <a:srgbClr val="000000"/>
                </a:solidFill>
              </a:rPr>
              <a:t>ME 592X: Data Analytics and Machine Learning for Cyber-Physical Systems Applications </a:t>
            </a:r>
            <a:endParaRPr lang="en-US" sz="3200" dirty="0"/>
          </a:p>
        </p:txBody>
      </p:sp>
      <p:sp>
        <p:nvSpPr>
          <p:cNvPr id="13" name="Subtitle 4"/>
          <p:cNvSpPr txBox="1">
            <a:spLocks/>
          </p:cNvSpPr>
          <p:nvPr/>
        </p:nvSpPr>
        <p:spPr>
          <a:xfrm>
            <a:off x="3091645" y="5681246"/>
            <a:ext cx="6045200" cy="338554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</a:rPr>
              <a:t>Spring 2019</a:t>
            </a:r>
            <a:endParaRPr lang="en-US" sz="180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02234" y="3430837"/>
            <a:ext cx="9624021" cy="2305163"/>
          </a:xfrm>
        </p:spPr>
        <p:txBody>
          <a:bodyPr>
            <a:normAutofit/>
          </a:bodyPr>
          <a:lstStyle/>
          <a:p>
            <a:r>
              <a:rPr lang="en-US" dirty="0"/>
              <a:t>Lecture 11</a:t>
            </a:r>
          </a:p>
          <a:p>
            <a:r>
              <a:rPr lang="en-US" dirty="0"/>
              <a:t>Programming for Deep Learning</a:t>
            </a:r>
          </a:p>
          <a:p>
            <a:r>
              <a:rPr lang="en-US" dirty="0"/>
              <a:t>Aditya Balu</a:t>
            </a:r>
          </a:p>
        </p:txBody>
      </p:sp>
    </p:spTree>
    <p:extLst>
      <p:ext uri="{BB962C8B-B14F-4D97-AF65-F5344CB8AC3E}">
        <p14:creationId xmlns:p14="http://schemas.microsoft.com/office/powerpoint/2010/main" val="177336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EDBCF41-1CC2-4A42-B4B5-8163159D4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More Python fundamentals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5CA98F-7420-490A-9137-370271D190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5A05D-7D79-44E9-9F5E-C1C7FB7996E2}" type="slidenum">
              <a:rPr lang="en-US" smtClean="0">
                <a:solidFill>
                  <a:prstClr val="white"/>
                </a:solidFill>
              </a:rPr>
              <a:pPr/>
              <a:t>10</a:t>
            </a:fld>
            <a:endParaRPr lang="en-US">
              <a:solidFill>
                <a:prstClr val="white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CCF5A90-5182-4043-85E7-D7C13D22F7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458914"/>
            <a:ext cx="8229600" cy="466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0588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3B8569-DDB5-408A-ACB8-92D3190CE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err="1"/>
              <a:t>getitem</a:t>
            </a:r>
            <a:r>
              <a:rPr lang="en-US" dirty="0"/>
              <a:t> method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749F9C4-4D1C-4EF1-9346-D1C833529B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" y="1651891"/>
            <a:ext cx="7701020" cy="452596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3C480C-496C-4D68-B5FF-6D949F89F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5A05D-7D79-44E9-9F5E-C1C7FB7996E2}" type="slidenum">
              <a:rPr lang="en-US" smtClean="0">
                <a:solidFill>
                  <a:prstClr val="white"/>
                </a:solidFill>
              </a:rPr>
              <a:pPr/>
              <a:t>11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74533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015551-37C1-4D6A-8A15-AAC7E9EE2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/>
              <a:t>Naïve Implementation of a Data Loader (Fashion MNIST)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1112FD-2A50-45F4-A95E-57AF481D1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</p:spPr>
        <p:txBody>
          <a:bodyPr/>
          <a:lstStyle/>
          <a:p>
            <a:r>
              <a:rPr lang="en-US" dirty="0"/>
              <a:t>Fashion MNIST: </a:t>
            </a:r>
            <a:r>
              <a:rPr lang="en-US" sz="2800" dirty="0">
                <a:hlinkClick r:id="rId2"/>
              </a:rPr>
              <a:t>https://github.com/zalandoresearch/fashion-mnist</a:t>
            </a:r>
            <a:r>
              <a:rPr lang="en-US" sz="2800" dirty="0"/>
              <a:t>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30EE5C-A341-4CB7-A02A-6AC955E6D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5A05D-7D79-44E9-9F5E-C1C7FB7996E2}" type="slidenum">
              <a:rPr lang="en-US" smtClean="0">
                <a:solidFill>
                  <a:prstClr val="white"/>
                </a:solidFill>
              </a:rPr>
              <a:pPr/>
              <a:t>12</a:t>
            </a:fld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1026" name="Picture 2" descr="https://github.com/zalandoresearch/fashion-mnist/raw/master/doc/img/fashion-mnist-sprite.png">
            <a:extLst>
              <a:ext uri="{FF2B5EF4-FFF2-40B4-BE49-F238E27FC236}">
                <a16:creationId xmlns:a16="http://schemas.microsoft.com/office/drawing/2014/main" id="{89337CA0-4E60-4F82-AA22-DE2A2C890B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892"/>
          <a:stretch/>
        </p:blipFill>
        <p:spPr bwMode="auto">
          <a:xfrm>
            <a:off x="6055210" y="2422526"/>
            <a:ext cx="6136790" cy="3075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s://github.com/zalandoresearch/fashion-mnist/raw/master/doc/img/fashion-mnist-sprite.png">
            <a:extLst>
              <a:ext uri="{FF2B5EF4-FFF2-40B4-BE49-F238E27FC236}">
                <a16:creationId xmlns:a16="http://schemas.microsoft.com/office/drawing/2014/main" id="{C41CD8DB-1E6D-48A9-8452-26A39C091B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527"/>
          <a:stretch/>
        </p:blipFill>
        <p:spPr bwMode="auto">
          <a:xfrm>
            <a:off x="2" y="2422525"/>
            <a:ext cx="6092373" cy="3075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83409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86417D-5BD5-4F8F-BB80-8988CB941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Naïve 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B0072F-9C3C-4D23-9C27-63B932C1B7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>
                <a:hlinkClick r:id="rId2"/>
              </a:rPr>
              <a:t>https://github.com/adityabalu/PDL/blob/master/DataProcessors/naive.py</a:t>
            </a:r>
            <a:r>
              <a:rPr lang="en-US" sz="2400" dirty="0"/>
              <a:t>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A5DB40-0E85-477C-94AC-22604AD786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5A05D-7D79-44E9-9F5E-C1C7FB7996E2}" type="slidenum">
              <a:rPr lang="en-US" smtClean="0">
                <a:solidFill>
                  <a:prstClr val="white"/>
                </a:solidFill>
              </a:rPr>
              <a:pPr/>
              <a:t>13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48935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235709-5B30-4DB4-AD6C-3E2FDE886D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Data Pipelines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22CE39-6D1D-4298-A139-C89FA58346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Performing Preprocessing “on-the-fly”</a:t>
            </a:r>
          </a:p>
          <a:p>
            <a:pPr lvl="1"/>
            <a:r>
              <a:rPr lang="en-US" dirty="0"/>
              <a:t>PCA/ZCA Whitening</a:t>
            </a:r>
          </a:p>
          <a:p>
            <a:pPr lvl="1"/>
            <a:r>
              <a:rPr lang="en-US" dirty="0"/>
              <a:t>Normalization</a:t>
            </a:r>
          </a:p>
          <a:p>
            <a:pPr lvl="1"/>
            <a:r>
              <a:rPr lang="en-US" dirty="0"/>
              <a:t>Data Augmentation</a:t>
            </a:r>
          </a:p>
          <a:p>
            <a:pPr lvl="1"/>
            <a:r>
              <a:rPr lang="en-US" dirty="0"/>
              <a:t>One-hot encoding</a:t>
            </a:r>
          </a:p>
          <a:p>
            <a:r>
              <a:rPr lang="en-US" dirty="0"/>
              <a:t>Dealing with Big Data such as 14 billion images</a:t>
            </a:r>
          </a:p>
          <a:p>
            <a:r>
              <a:rPr lang="en-US" dirty="0"/>
              <a:t>Multi-processing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99FD80-A7EB-42AA-978B-C100A5EF80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5A05D-7D79-44E9-9F5E-C1C7FB7996E2}" type="slidenum">
              <a:rPr lang="en-US" smtClean="0">
                <a:solidFill>
                  <a:prstClr val="white"/>
                </a:solidFill>
              </a:rPr>
              <a:pPr/>
              <a:t>14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3970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8895B9-1BC0-49D4-B63D-6178CFB39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Data Pipelines in </a:t>
            </a:r>
            <a:r>
              <a:rPr lang="en-US" dirty="0" err="1"/>
              <a:t>Keras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CABD01-8420-4C1E-9372-D7EA8B8E5F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400" dirty="0"/>
              <a:t>Simple Method:</a:t>
            </a:r>
          </a:p>
          <a:p>
            <a:pPr marL="0" indent="0">
              <a:buNone/>
            </a:pPr>
            <a:r>
              <a:rPr lang="en-US" sz="2400" dirty="0"/>
              <a:t>Process all the data and feed to </a:t>
            </a:r>
            <a:r>
              <a:rPr lang="en-US" sz="2400" dirty="0" err="1"/>
              <a:t>keras</a:t>
            </a:r>
            <a:r>
              <a:rPr lang="en-US" sz="2400" dirty="0"/>
              <a:t>, it will do iterations etc.</a:t>
            </a:r>
          </a:p>
          <a:p>
            <a:pPr marL="0" indent="0">
              <a:buNone/>
            </a:pPr>
            <a:r>
              <a:rPr lang="en-US" sz="2400" dirty="0"/>
              <a:t>Generator Method: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Advanced Method:</a:t>
            </a:r>
          </a:p>
          <a:p>
            <a:pPr marL="0" indent="0">
              <a:buNone/>
            </a:pPr>
            <a:r>
              <a:rPr lang="en-US" sz="2400" dirty="0">
                <a:hlinkClick r:id="rId2"/>
              </a:rPr>
              <a:t>https://github.com/adityabalu/PDL/blob/master/DataProcessors/keras.py</a:t>
            </a:r>
            <a:r>
              <a:rPr lang="en-US" sz="2400" dirty="0"/>
              <a:t> 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r>
              <a:rPr lang="en-US" dirty="0"/>
              <a:t>Good Reading Sources:</a:t>
            </a:r>
          </a:p>
          <a:p>
            <a:pPr lvl="1"/>
            <a:r>
              <a:rPr lang="en-US" sz="2000" dirty="0">
                <a:hlinkClick r:id="rId3"/>
              </a:rPr>
              <a:t>https://blog.keras.io/building-powerful-image-classification-models-using-very-little-data.html</a:t>
            </a:r>
            <a:endParaRPr lang="en-US" sz="2000" dirty="0"/>
          </a:p>
          <a:p>
            <a:pPr lvl="1"/>
            <a:r>
              <a:rPr lang="en-US" sz="2000" dirty="0">
                <a:hlinkClick r:id="rId4"/>
              </a:rPr>
              <a:t>https://stanford.edu/~shervine/blog/keras-how-to-generate-data-on-the-fly</a:t>
            </a:r>
            <a:endParaRPr lang="en-US" sz="2000" dirty="0"/>
          </a:p>
          <a:p>
            <a:pPr lvl="1"/>
            <a:r>
              <a:rPr lang="en-US" sz="2000" dirty="0">
                <a:hlinkClick r:id="rId5"/>
              </a:rPr>
              <a:t>https://github.com/mdbloice/Augmentor</a:t>
            </a:r>
            <a:r>
              <a:rPr lang="en-US" sz="2000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161596-3A1B-400C-9174-371F0D280F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5A05D-7D79-44E9-9F5E-C1C7FB7996E2}" type="slidenum">
              <a:rPr lang="en-US" smtClean="0">
                <a:solidFill>
                  <a:prstClr val="white"/>
                </a:solidFill>
              </a:rPr>
              <a:pPr/>
              <a:t>15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29088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1BCD6-B3B9-4B6F-843B-ACFEBFB8D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/>
              <a:t>Data Pipelines in </a:t>
            </a:r>
            <a:r>
              <a:rPr lang="en-US" dirty="0" err="1"/>
              <a:t>Pytorch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175D2B-5728-4A95-813D-090D1B96CC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endParaRPr lang="en-US" dirty="0"/>
          </a:p>
          <a:p>
            <a:r>
              <a:rPr lang="pt-BR" b="1" dirty="0"/>
              <a:t>import</a:t>
            </a:r>
            <a:r>
              <a:rPr lang="pt-BR" dirty="0"/>
              <a:t> torch.utils.data </a:t>
            </a:r>
            <a:r>
              <a:rPr lang="pt-BR" b="1" dirty="0"/>
              <a:t>as</a:t>
            </a:r>
            <a:r>
              <a:rPr lang="pt-BR" dirty="0"/>
              <a:t> data</a:t>
            </a:r>
          </a:p>
          <a:p>
            <a:endParaRPr lang="en-US" dirty="0"/>
          </a:p>
          <a:p>
            <a:r>
              <a:rPr lang="en-US" dirty="0"/>
              <a:t>Inherit:</a:t>
            </a:r>
          </a:p>
          <a:p>
            <a:pPr marL="457200" lvl="1" indent="0">
              <a:buNone/>
            </a:pPr>
            <a:r>
              <a:rPr lang="en-US" b="1" dirty="0"/>
              <a:t>class </a:t>
            </a:r>
            <a:r>
              <a:rPr lang="en-US" b="1" dirty="0" err="1"/>
              <a:t>TopoDataset</a:t>
            </a:r>
            <a:r>
              <a:rPr lang="en-US" dirty="0"/>
              <a:t>(</a:t>
            </a:r>
            <a:r>
              <a:rPr lang="en-US" dirty="0" err="1"/>
              <a:t>data.Dataset</a:t>
            </a:r>
            <a:r>
              <a:rPr lang="en-US" dirty="0"/>
              <a:t>):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Sources:</a:t>
            </a:r>
          </a:p>
          <a:p>
            <a:pPr lvl="1"/>
            <a:r>
              <a:rPr lang="en-US" dirty="0">
                <a:hlinkClick r:id="rId2"/>
              </a:rPr>
              <a:t>https://cs230-stanford.github.io/tensorflow-input-data.html</a:t>
            </a:r>
            <a:r>
              <a:rPr lang="en-US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5A3DE0-4B6C-4002-8EAD-2AA259CE8F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5A05D-7D79-44E9-9F5E-C1C7FB7996E2}" type="slidenum">
              <a:rPr lang="en-US" smtClean="0">
                <a:solidFill>
                  <a:prstClr val="white"/>
                </a:solidFill>
              </a:rPr>
              <a:pPr/>
              <a:t>16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49162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51943D-B6E6-4ABC-ABC1-DF58D92A6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Data Pipelines in </a:t>
            </a:r>
            <a:r>
              <a:rPr lang="en-US" dirty="0" err="1"/>
              <a:t>Tensorflow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C8F1CA-4DE5-4632-A3FF-CB08FC1729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</a:t>
            </a:r>
            <a:r>
              <a:rPr lang="en-US" dirty="0" err="1"/>
              <a:t>tf.data.Dataset</a:t>
            </a:r>
            <a:endParaRPr lang="en-US" dirty="0"/>
          </a:p>
          <a:p>
            <a:r>
              <a:rPr lang="en-US" dirty="0"/>
              <a:t>Load from .</a:t>
            </a:r>
            <a:r>
              <a:rPr lang="en-US" dirty="0" err="1"/>
              <a:t>tfrecords</a:t>
            </a:r>
            <a:endParaRPr lang="en-US" dirty="0"/>
          </a:p>
          <a:p>
            <a:r>
              <a:rPr lang="en-US" dirty="0"/>
              <a:t>Load from generators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D3F8AD-E8A7-49E6-8334-740947483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5A05D-7D79-44E9-9F5E-C1C7FB7996E2}" type="slidenum">
              <a:rPr lang="en-US" smtClean="0">
                <a:solidFill>
                  <a:prstClr val="white"/>
                </a:solidFill>
              </a:rPr>
              <a:pPr/>
              <a:t>17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66564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2FACB7D-68BF-4689-9EBC-13E7B2A32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Learning Algorithms and Implementations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EB3BE56-9E85-4825-8481-7C608685A1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2CD6F5-2ECD-434A-8E89-48251616A0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5A05D-7D79-44E9-9F5E-C1C7FB7996E2}" type="slidenum">
              <a:rPr lang="en-US" smtClean="0">
                <a:solidFill>
                  <a:prstClr val="white"/>
                </a:solidFill>
              </a:rPr>
              <a:pPr/>
              <a:t>18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34922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BF1762-94BF-4B24-BF95-007B7B448A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Back-propagation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2B0187-20DB-471D-9768-32EA8568D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5A05D-7D79-44E9-9F5E-C1C7FB7996E2}" type="slidenum">
              <a:rPr lang="en-US" smtClean="0">
                <a:solidFill>
                  <a:prstClr val="white"/>
                </a:solidFill>
              </a:rPr>
              <a:pPr/>
              <a:t>19</a:t>
            </a:fld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1026" name="Picture 2" descr="https://4.bp.blogspot.com/-DglprtiZ_5c/WgDY7uKnYOI/AAAAAAAACKY/KKMYRJdaezgl6WhQD-MsvEIBrKXnP6MrgCLcBGAs/s640/sct-ad%2B%25281%2529.gif">
            <a:extLst>
              <a:ext uri="{FF2B5EF4-FFF2-40B4-BE49-F238E27FC236}">
                <a16:creationId xmlns:a16="http://schemas.microsoft.com/office/drawing/2014/main" id="{E52999C5-4652-4B24-A469-F2643F9A37F0}"/>
              </a:ext>
            </a:extLst>
          </p:cNvPr>
          <p:cNvPicPr>
            <a:picLocks noGrp="1" noChangeAspect="1" noChangeArrowheads="1" noCro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303" y="1295400"/>
            <a:ext cx="5527893" cy="452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86834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DAAAB5-15C9-4687-89E4-049692031B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9C116C-17AC-4313-9C7B-36B5B842E3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Exposure to Deep Learning Platforms</a:t>
            </a:r>
          </a:p>
          <a:p>
            <a:r>
              <a:rPr lang="en-US" dirty="0"/>
              <a:t>Efficient programming for DL</a:t>
            </a:r>
          </a:p>
          <a:p>
            <a:r>
              <a:rPr lang="en-US" dirty="0"/>
              <a:t>Tips for dealing with large data for DL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Alternative good sources:</a:t>
            </a:r>
          </a:p>
          <a:p>
            <a:pPr lvl="1"/>
            <a:r>
              <a:rPr lang="en-US" dirty="0">
                <a:hlinkClick r:id="rId2"/>
              </a:rPr>
              <a:t>https://cs230-stanford.github.io/project-code-examples.html</a:t>
            </a:r>
            <a:r>
              <a:rPr lang="en-US" dirty="0"/>
              <a:t> 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4EE390-AE1C-48E2-B00B-345E292F79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5A05D-7D79-44E9-9F5E-C1C7FB7996E2}" type="slidenum">
              <a:rPr lang="en-US" smtClean="0">
                <a:solidFill>
                  <a:prstClr val="white"/>
                </a:solidFill>
              </a:rPr>
              <a:pPr/>
              <a:t>2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4122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3772A4-DAB8-423E-87C0-F21A54EEE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/>
              <a:t>Convolution, Max-pool and Dense Layer Backprop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40EB69-0960-4745-BD10-D529B33926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01FF82-9C88-43BF-A465-13F191959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5A05D-7D79-44E9-9F5E-C1C7FB7996E2}" type="slidenum">
              <a:rPr lang="en-US" smtClean="0">
                <a:solidFill>
                  <a:prstClr val="white"/>
                </a:solidFill>
              </a:rPr>
              <a:pPr/>
              <a:t>20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23167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1D665F-F044-410B-B89A-DC838D06B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err="1"/>
              <a:t>ReLu</a:t>
            </a:r>
            <a:r>
              <a:rPr lang="en-US" dirty="0"/>
              <a:t>, sigmoid, and linear Backprop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9C0104-7B9D-4BD3-86FD-598B6AE395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152945-CAE1-4206-8A3B-278C06E25C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5A05D-7D79-44E9-9F5E-C1C7FB7996E2}" type="slidenum">
              <a:rPr lang="en-US" smtClean="0">
                <a:solidFill>
                  <a:prstClr val="white"/>
                </a:solidFill>
              </a:rPr>
              <a:pPr/>
              <a:t>21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78360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3F00E7-820B-4D52-B5F6-407C3C49AF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en-US" sz="3600" dirty="0"/>
              <a:t>Challenges in implementing Deep Learning Algorithms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E65370-85E3-45D8-BA07-2A477EE999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5A05D-7D79-44E9-9F5E-C1C7FB7996E2}" type="slidenum">
              <a:rPr lang="en-US" smtClean="0">
                <a:solidFill>
                  <a:prstClr val="white"/>
                </a:solidFill>
              </a:rPr>
              <a:pPr/>
              <a:t>22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AutoShape 2" descr="gemm-diag">
            <a:extLst>
              <a:ext uri="{FF2B5EF4-FFF2-40B4-BE49-F238E27FC236}">
                <a16:creationId xmlns:a16="http://schemas.microsoft.com/office/drawing/2014/main" id="{960C6EF6-3B26-4F3D-8759-EF02D56D467B}"/>
              </a:ext>
            </a:extLst>
          </p:cNvPr>
          <p:cNvSpPr>
            <a:spLocks noGrp="1" noChangeAspect="1" noChangeArrowheads="1"/>
          </p:cNvSpPr>
          <p:nvPr>
            <p:ph idx="1"/>
          </p:nvPr>
        </p:nvSpPr>
        <p:spPr bwMode="auto">
          <a:xfrm>
            <a:off x="609599" y="1600201"/>
            <a:ext cx="11406809" cy="452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r>
              <a:rPr lang="en-US" sz="2000" dirty="0"/>
              <a:t>Naïve Example: </a:t>
            </a:r>
            <a:r>
              <a:rPr lang="en-US" sz="2000" dirty="0">
                <a:hlinkClick r:id="rId3"/>
              </a:rPr>
              <a:t>https://towardsdatascience.com/lets-code-a-neural-network-in-plain-numpy-ae7e74410795</a:t>
            </a:r>
            <a:r>
              <a:rPr lang="en-US" sz="2000" dirty="0"/>
              <a:t> </a:t>
            </a:r>
          </a:p>
          <a:p>
            <a:r>
              <a:rPr lang="en-US" dirty="0"/>
              <a:t>Huge Tensor Computations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Gradient Computations for optimization</a:t>
            </a:r>
          </a:p>
          <a:p>
            <a:endParaRPr lang="en-US" dirty="0"/>
          </a:p>
        </p:txBody>
      </p:sp>
      <p:pic>
        <p:nvPicPr>
          <p:cNvPr id="2056" name="Picture 8" descr="Image result for backpropagation weights update">
            <a:extLst>
              <a:ext uri="{FF2B5EF4-FFF2-40B4-BE49-F238E27FC236}">
                <a16:creationId xmlns:a16="http://schemas.microsoft.com/office/drawing/2014/main" id="{706F3407-6BBB-474B-AD82-03009BDFA5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82" y="4316242"/>
            <a:ext cx="2814350" cy="128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Image result for tensor computation in deep learning">
            <a:extLst>
              <a:ext uri="{FF2B5EF4-FFF2-40B4-BE49-F238E27FC236}">
                <a16:creationId xmlns:a16="http://schemas.microsoft.com/office/drawing/2014/main" id="{853C56B9-F331-42B2-9D21-67B477E0D7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9" t="19251" b="24554"/>
          <a:stretch/>
        </p:blipFill>
        <p:spPr bwMode="auto">
          <a:xfrm>
            <a:off x="1071851" y="2575795"/>
            <a:ext cx="3241732" cy="1287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02987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B2ECC-7D9C-41CE-AE60-379869BEFF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Platforms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621188-4759-4BED-B839-51DE66CC41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3837213"/>
          </a:xfrm>
        </p:spPr>
        <p:txBody>
          <a:bodyPr>
            <a:normAutofit lnSpcReduction="10000"/>
          </a:bodyPr>
          <a:lstStyle/>
          <a:p>
            <a:r>
              <a:rPr lang="en-US" dirty="0" err="1"/>
              <a:t>Theano</a:t>
            </a:r>
            <a:endParaRPr lang="en-US" dirty="0"/>
          </a:p>
          <a:p>
            <a:r>
              <a:rPr lang="en-US" dirty="0" err="1"/>
              <a:t>Tensorflow</a:t>
            </a:r>
            <a:endParaRPr lang="en-US" dirty="0"/>
          </a:p>
          <a:p>
            <a:r>
              <a:rPr lang="en-US" dirty="0"/>
              <a:t>Caffe</a:t>
            </a:r>
          </a:p>
          <a:p>
            <a:r>
              <a:rPr lang="en-US" dirty="0"/>
              <a:t>MX Net</a:t>
            </a:r>
          </a:p>
          <a:p>
            <a:r>
              <a:rPr lang="en-US" dirty="0"/>
              <a:t>CNTK</a:t>
            </a:r>
          </a:p>
          <a:p>
            <a:r>
              <a:rPr lang="en-US" dirty="0"/>
              <a:t>Torch</a:t>
            </a:r>
          </a:p>
          <a:p>
            <a:r>
              <a:rPr lang="en-US" dirty="0" err="1"/>
              <a:t>Chainer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D18A4C-9668-402A-939B-071727353F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5A05D-7D79-44E9-9F5E-C1C7FB7996E2}" type="slidenum">
              <a:rPr lang="en-US" smtClean="0">
                <a:solidFill>
                  <a:prstClr val="white"/>
                </a:solidFill>
              </a:rPr>
              <a:pPr/>
              <a:t>23</a:t>
            </a:fld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573F39-8CD5-40DB-921F-DD893CAEAE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6733" y="274638"/>
            <a:ext cx="4512624" cy="310242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9723A4B-70D3-41D4-BCE7-6F3873D0B038}"/>
              </a:ext>
            </a:extLst>
          </p:cNvPr>
          <p:cNvSpPr txBox="1"/>
          <p:nvPr/>
        </p:nvSpPr>
        <p:spPr>
          <a:xfrm>
            <a:off x="609600" y="5437414"/>
            <a:ext cx="11849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[1]: </a:t>
            </a:r>
            <a:r>
              <a:rPr lang="en-US" dirty="0">
                <a:hlinkClick r:id="rId3"/>
              </a:rPr>
              <a:t>https://chainer.org/general/2017/02/08/Performance-of-Distributed-Deep-Learning-Using-ChainerMN.html</a:t>
            </a:r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42B925B-7A18-4602-8D78-EC8A20067A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7760" y="2948040"/>
            <a:ext cx="4049110" cy="2181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6405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FDC0CE-1060-45F3-9FC0-0CD8C865F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About the Platforms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924EC6FC-80FC-4945-A4E8-3DC828039B86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609600" y="1600200"/>
          <a:ext cx="10972800" cy="2595880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5486400">
                  <a:extLst>
                    <a:ext uri="{9D8B030D-6E8A-4147-A177-3AD203B41FA5}">
                      <a16:colId xmlns:a16="http://schemas.microsoft.com/office/drawing/2014/main" val="461158694"/>
                    </a:ext>
                  </a:extLst>
                </a:gridCol>
                <a:gridCol w="5486400">
                  <a:extLst>
                    <a:ext uri="{9D8B030D-6E8A-4147-A177-3AD203B41FA5}">
                      <a16:colId xmlns:a16="http://schemas.microsoft.com/office/drawing/2014/main" val="5083827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 err="1"/>
                        <a:t>Theano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University of Montreal, 2009 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94768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Torch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NYU/Facebook AI Research,  2000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85672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Caffe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Berkeley AI Research Lab, 2013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70052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Tensorflow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Google Brain,  2015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66877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MXNet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DMLC, 2015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27785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CNTK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Microsoft, 2016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98502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Chainer</a:t>
                      </a:r>
                      <a:r>
                        <a:rPr lang="en-US" dirty="0"/>
                        <a:t> MN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Preferred Networks, 2017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5579749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A4C51A-9ADE-4441-A95A-7AB1EE0547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5A05D-7D79-44E9-9F5E-C1C7FB7996E2}" type="slidenum">
              <a:rPr lang="en-US" smtClean="0">
                <a:solidFill>
                  <a:prstClr val="white"/>
                </a:solidFill>
              </a:rPr>
              <a:pPr/>
              <a:t>24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22907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0BC72D-0BFA-4375-8800-13EEF895A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Choose the platform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9D7F4ED-1C51-46DD-91B8-720E49E762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0" y="1435101"/>
            <a:ext cx="6908800" cy="1581149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Language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Multi-GPU implementation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F1094B-2E2D-49F6-98DE-3EEDAA6E3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635A05D-7D79-44E9-9F5E-C1C7FB7996E2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18569ED-3984-4737-9F77-0AE178F1697E}"/>
              </a:ext>
            </a:extLst>
          </p:cNvPr>
          <p:cNvSpPr/>
          <p:nvPr/>
        </p:nvSpPr>
        <p:spPr>
          <a:xfrm>
            <a:off x="5438080" y="1479550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Computational Time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Computational Graph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10AE153-302E-4DD4-A509-67860152DB1C}"/>
              </a:ext>
            </a:extLst>
          </p:cNvPr>
          <p:cNvSpPr/>
          <p:nvPr/>
        </p:nvSpPr>
        <p:spPr>
          <a:xfrm>
            <a:off x="609600" y="5301394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[1]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hlinkClick r:id="rId2"/>
              </a:rPr>
              <a:t>https://developer.nvidia.com/deep-learning-frameworks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[2]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hlinkClick r:id="rId3"/>
              </a:rPr>
              <a:t>https://arxiv.org/pdf/1608.07249.pdf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[3]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hlinkClick r:id="rId4"/>
              </a:rPr>
              <a:t>https://arxiv.org/pdf/1511.06435.pdf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53F1AE9-19C7-435F-A322-71A5930E2D18}"/>
              </a:ext>
            </a:extLst>
          </p:cNvPr>
          <p:cNvGraphicFramePr>
            <a:graphicFrameLocks noGrp="1"/>
          </p:cNvGraphicFramePr>
          <p:nvPr/>
        </p:nvGraphicFramePr>
        <p:xfrm>
          <a:off x="609599" y="2664460"/>
          <a:ext cx="10200639" cy="2021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7234">
                  <a:extLst>
                    <a:ext uri="{9D8B030D-6E8A-4147-A177-3AD203B41FA5}">
                      <a16:colId xmlns:a16="http://schemas.microsoft.com/office/drawing/2014/main" val="454754591"/>
                    </a:ext>
                  </a:extLst>
                </a:gridCol>
                <a:gridCol w="1457234">
                  <a:extLst>
                    <a:ext uri="{9D8B030D-6E8A-4147-A177-3AD203B41FA5}">
                      <a16:colId xmlns:a16="http://schemas.microsoft.com/office/drawing/2014/main" val="3941370931"/>
                    </a:ext>
                  </a:extLst>
                </a:gridCol>
                <a:gridCol w="1532449">
                  <a:extLst>
                    <a:ext uri="{9D8B030D-6E8A-4147-A177-3AD203B41FA5}">
                      <a16:colId xmlns:a16="http://schemas.microsoft.com/office/drawing/2014/main" val="2897695447"/>
                    </a:ext>
                  </a:extLst>
                </a:gridCol>
                <a:gridCol w="1382020">
                  <a:extLst>
                    <a:ext uri="{9D8B030D-6E8A-4147-A177-3AD203B41FA5}">
                      <a16:colId xmlns:a16="http://schemas.microsoft.com/office/drawing/2014/main" val="3249824959"/>
                    </a:ext>
                  </a:extLst>
                </a:gridCol>
                <a:gridCol w="1457234">
                  <a:extLst>
                    <a:ext uri="{9D8B030D-6E8A-4147-A177-3AD203B41FA5}">
                      <a16:colId xmlns:a16="http://schemas.microsoft.com/office/drawing/2014/main" val="3596582972"/>
                    </a:ext>
                  </a:extLst>
                </a:gridCol>
                <a:gridCol w="1457234">
                  <a:extLst>
                    <a:ext uri="{9D8B030D-6E8A-4147-A177-3AD203B41FA5}">
                      <a16:colId xmlns:a16="http://schemas.microsoft.com/office/drawing/2014/main" val="1822388258"/>
                    </a:ext>
                  </a:extLst>
                </a:gridCol>
                <a:gridCol w="1457234">
                  <a:extLst>
                    <a:ext uri="{9D8B030D-6E8A-4147-A177-3AD203B41FA5}">
                      <a16:colId xmlns:a16="http://schemas.microsoft.com/office/drawing/2014/main" val="13446939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Property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Theano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TensorFlow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Torch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Caffe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CNTK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MX Net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3246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Language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Python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C++/Python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Lua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C++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C++/Python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C++/Python/R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2847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Multi-GPU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Partially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35327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Computation backend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Python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C++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C++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C++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C++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65392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683040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1D808C-5111-4F32-A33D-1EE3F38B79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Wrappers to the Deep Learning Platforms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1AA1AC-7065-43E4-A464-A85E8BFF5E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Keras</a:t>
            </a:r>
            <a:r>
              <a:rPr lang="en-US" dirty="0"/>
              <a:t> (Framework in itself)</a:t>
            </a:r>
          </a:p>
          <a:p>
            <a:r>
              <a:rPr lang="en-US" dirty="0"/>
              <a:t>TF Slim</a:t>
            </a:r>
          </a:p>
          <a:p>
            <a:r>
              <a:rPr lang="en-US" dirty="0" err="1"/>
              <a:t>Lasagne</a:t>
            </a:r>
            <a:endParaRPr lang="en-US" dirty="0"/>
          </a:p>
          <a:p>
            <a:r>
              <a:rPr lang="en-US" dirty="0" err="1"/>
              <a:t>PyTorch</a:t>
            </a:r>
            <a:endParaRPr lang="en-US" dirty="0"/>
          </a:p>
          <a:p>
            <a:r>
              <a:rPr lang="en-US" dirty="0" err="1"/>
              <a:t>MatCaffe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EA9D52-3ECB-4A79-915F-49C4C208ED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5A05D-7D79-44E9-9F5E-C1C7FB7996E2}" type="slidenum">
              <a:rPr lang="en-US" smtClean="0">
                <a:solidFill>
                  <a:prstClr val="white"/>
                </a:solidFill>
              </a:rPr>
              <a:pPr/>
              <a:t>26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60527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err="1">
                <a:hlinkClick r:id="rId2"/>
              </a:rPr>
              <a:t>Keras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09600" y="1600201"/>
            <a:ext cx="6736080" cy="4525963"/>
          </a:xfrm>
        </p:spPr>
        <p:txBody>
          <a:bodyPr>
            <a:normAutofit/>
          </a:bodyPr>
          <a:lstStyle/>
          <a:p>
            <a:r>
              <a:rPr lang="en-US" sz="2000" dirty="0"/>
              <a:t>A high-level programming library for Deep Learning</a:t>
            </a:r>
          </a:p>
          <a:p>
            <a:r>
              <a:rPr lang="en-US" sz="2000" dirty="0"/>
              <a:t>Written in Python</a:t>
            </a:r>
          </a:p>
          <a:p>
            <a:r>
              <a:rPr lang="en-US" sz="2000" dirty="0"/>
              <a:t>Three backends</a:t>
            </a:r>
          </a:p>
          <a:p>
            <a:r>
              <a:rPr lang="en-US" sz="2000" dirty="0"/>
              <a:t>Supports both convolutional networks and recurrent networks, as well as combinations of the two</a:t>
            </a:r>
          </a:p>
          <a:p>
            <a:r>
              <a:rPr lang="en-US" sz="2000" dirty="0"/>
              <a:t>Runs seamlessly on CPU and GPU</a:t>
            </a:r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5A05D-7D79-44E9-9F5E-C1C7FB7996E2}" type="slidenum">
              <a:rPr lang="en-US" smtClean="0">
                <a:solidFill>
                  <a:prstClr val="white"/>
                </a:solidFill>
              </a:rPr>
              <a:pPr/>
              <a:t>27</a:t>
            </a:fld>
            <a:endParaRPr lang="en-US">
              <a:solidFill>
                <a:prstClr val="white"/>
              </a:solidFill>
            </a:endParaRPr>
          </a:p>
        </p:txBody>
      </p:sp>
      <p:graphicFrame>
        <p:nvGraphicFramePr>
          <p:cNvPr id="6" name="Diagram 5"/>
          <p:cNvGraphicFramePr/>
          <p:nvPr>
            <p:extLst/>
          </p:nvPr>
        </p:nvGraphicFramePr>
        <p:xfrm>
          <a:off x="7131269" y="1427480"/>
          <a:ext cx="4501931" cy="29108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4574912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Dependencies for </a:t>
            </a:r>
            <a:r>
              <a:rPr lang="en-US" dirty="0" err="1"/>
              <a:t>Keras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0550" y="1581151"/>
            <a:ext cx="10972800" cy="4525963"/>
          </a:xfrm>
        </p:spPr>
        <p:txBody>
          <a:bodyPr>
            <a:normAutofit/>
          </a:bodyPr>
          <a:lstStyle/>
          <a:p>
            <a:r>
              <a:rPr lang="en-US" dirty="0"/>
              <a:t>Dependencies</a:t>
            </a:r>
          </a:p>
          <a:p>
            <a:pPr lvl="1"/>
            <a:r>
              <a:rPr lang="en-US" dirty="0" err="1">
                <a:hlinkClick r:id="rId2"/>
              </a:rPr>
              <a:t>Theano</a:t>
            </a:r>
            <a:r>
              <a:rPr lang="en-US" dirty="0"/>
              <a:t> and its dependencies</a:t>
            </a:r>
          </a:p>
          <a:p>
            <a:pPr lvl="1"/>
            <a:r>
              <a:rPr lang="en-US" dirty="0" err="1">
                <a:hlinkClick r:id="rId3"/>
              </a:rPr>
              <a:t>TensorFlow</a:t>
            </a:r>
            <a:r>
              <a:rPr lang="en-US" dirty="0"/>
              <a:t> and its dependencies</a:t>
            </a:r>
          </a:p>
          <a:p>
            <a:pPr lvl="1"/>
            <a:r>
              <a:rPr lang="en-US" dirty="0">
                <a:hlinkClick r:id="rId4"/>
              </a:rPr>
              <a:t>CNTK</a:t>
            </a:r>
            <a:r>
              <a:rPr lang="en-US" dirty="0"/>
              <a:t> and its dependencies</a:t>
            </a:r>
          </a:p>
          <a:p>
            <a:pPr lvl="1"/>
            <a:endParaRPr lang="en-US" dirty="0"/>
          </a:p>
          <a:p>
            <a:r>
              <a:rPr lang="en-US" dirty="0"/>
              <a:t>GPU Support</a:t>
            </a:r>
          </a:p>
          <a:p>
            <a:pPr lvl="1"/>
            <a:r>
              <a:rPr lang="en-US" dirty="0">
                <a:hlinkClick r:id="rId5"/>
              </a:rPr>
              <a:t>CUDA</a:t>
            </a:r>
            <a:r>
              <a:rPr lang="en-US" dirty="0"/>
              <a:t> Toolkit</a:t>
            </a:r>
          </a:p>
          <a:p>
            <a:pPr lvl="1"/>
            <a:r>
              <a:rPr lang="en-US" dirty="0" err="1">
                <a:hlinkClick r:id="rId6"/>
              </a:rPr>
              <a:t>CuDNN</a:t>
            </a:r>
            <a:r>
              <a:rPr lang="en-US" dirty="0"/>
              <a:t> Toolkit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5A05D-7D79-44E9-9F5E-C1C7FB7996E2}" type="slidenum">
              <a:rPr lang="en-US" smtClean="0">
                <a:solidFill>
                  <a:prstClr val="white"/>
                </a:solidFill>
              </a:rPr>
              <a:pPr/>
              <a:t>28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72732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B22266-84EC-4FA8-B307-89C05192EF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Recommended Hardware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6F93FD-066F-42F0-960A-87E38FF39D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CPU RAM </a:t>
            </a:r>
          </a:p>
          <a:p>
            <a:pPr lvl="1"/>
            <a:r>
              <a:rPr lang="en-US" dirty="0"/>
              <a:t>Dependent on Data</a:t>
            </a:r>
          </a:p>
          <a:p>
            <a:pPr lvl="1"/>
            <a:r>
              <a:rPr lang="en-US" dirty="0"/>
              <a:t>Typically more than 8Gb</a:t>
            </a:r>
          </a:p>
          <a:p>
            <a:r>
              <a:rPr lang="en-US" dirty="0"/>
              <a:t>GPU</a:t>
            </a:r>
          </a:p>
          <a:p>
            <a:pPr lvl="1"/>
            <a:r>
              <a:rPr lang="en-US" dirty="0"/>
              <a:t>Nvidia GPU w/ compute capability greater than 3</a:t>
            </a:r>
          </a:p>
          <a:p>
            <a:pPr lvl="1"/>
            <a:r>
              <a:rPr lang="en-US" dirty="0"/>
              <a:t>Need 4-6Gb of GPU Memory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AC078F-9083-44CD-8186-EB50771DFD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5A05D-7D79-44E9-9F5E-C1C7FB7996E2}" type="slidenum">
              <a:rPr lang="en-US" smtClean="0">
                <a:solidFill>
                  <a:prstClr val="white"/>
                </a:solidFill>
              </a:rPr>
              <a:pPr/>
              <a:t>29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88044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1F4451-F995-4E58-8A5E-4676D56F8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Deep Learning Training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6F8AAC-905C-453A-B00C-915632014F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Load Data</a:t>
            </a:r>
          </a:p>
          <a:p>
            <a:r>
              <a:rPr lang="en-US" dirty="0"/>
              <a:t>Define Model</a:t>
            </a:r>
          </a:p>
          <a:p>
            <a:r>
              <a:rPr lang="en-US" dirty="0"/>
              <a:t>Define learning strategy</a:t>
            </a:r>
          </a:p>
          <a:p>
            <a:r>
              <a:rPr lang="en-US" dirty="0"/>
              <a:t>Train </a:t>
            </a:r>
          </a:p>
          <a:p>
            <a:r>
              <a:rPr lang="en-US" dirty="0"/>
              <a:t>Load Test Data</a:t>
            </a:r>
          </a:p>
          <a:p>
            <a:r>
              <a:rPr lang="en-US" dirty="0"/>
              <a:t>Validate</a:t>
            </a:r>
          </a:p>
          <a:p>
            <a:r>
              <a:rPr lang="en-US" dirty="0"/>
              <a:t>Deploy</a:t>
            </a:r>
          </a:p>
          <a:p>
            <a:pPr marL="0" indent="0">
              <a:buNone/>
            </a:pPr>
            <a:r>
              <a:rPr lang="en-US" dirty="0"/>
              <a:t>Simplest code for this: </a:t>
            </a:r>
            <a:r>
              <a:rPr lang="en-US" dirty="0">
                <a:hlinkClick r:id="rId2"/>
              </a:rPr>
              <a:t>https://github.com/adityabalu/PDL/blob/master/Keras/mnist_cnn.py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28AD61-2D97-4E3E-A379-FC6DC513D0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5A05D-7D79-44E9-9F5E-C1C7FB7996E2}" type="slidenum">
              <a:rPr lang="en-US" smtClean="0">
                <a:solidFill>
                  <a:prstClr val="white"/>
                </a:solidFill>
              </a:rPr>
              <a:pPr/>
              <a:t>3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65021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68D338-0484-4F9B-A0A4-01F5BE800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Model Creation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1CD348-5CE2-4530-9BAA-BF6EA69ADA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5372100" cy="4525963"/>
          </a:xfrm>
        </p:spPr>
        <p:txBody>
          <a:bodyPr>
            <a:normAutofit/>
          </a:bodyPr>
          <a:lstStyle/>
          <a:p>
            <a:r>
              <a:rPr lang="en-US" dirty="0"/>
              <a:t>Sequential API</a:t>
            </a:r>
          </a:p>
          <a:p>
            <a:pPr marL="0" indent="0">
              <a:buNone/>
            </a:pPr>
            <a:r>
              <a:rPr lang="en-US" sz="2000" b="1" dirty="0"/>
              <a:t>from</a:t>
            </a:r>
            <a:r>
              <a:rPr lang="en-US" sz="2000" dirty="0"/>
              <a:t> </a:t>
            </a:r>
            <a:r>
              <a:rPr lang="en-US" sz="2000" dirty="0" err="1"/>
              <a:t>keras.models</a:t>
            </a:r>
            <a:r>
              <a:rPr lang="en-US" sz="2000" dirty="0"/>
              <a:t> </a:t>
            </a:r>
            <a:r>
              <a:rPr lang="en-US" sz="2000" b="1" dirty="0"/>
              <a:t>import</a:t>
            </a:r>
            <a:r>
              <a:rPr lang="en-US" sz="2000" dirty="0"/>
              <a:t> Sequential </a:t>
            </a:r>
          </a:p>
          <a:p>
            <a:pPr marL="0" indent="0">
              <a:buNone/>
            </a:pPr>
            <a:r>
              <a:rPr lang="en-US" sz="2000" b="1" dirty="0"/>
              <a:t>from</a:t>
            </a:r>
            <a:r>
              <a:rPr lang="en-US" sz="2000" dirty="0"/>
              <a:t> </a:t>
            </a:r>
            <a:r>
              <a:rPr lang="en-US" sz="2000" dirty="0" err="1"/>
              <a:t>keras.layers</a:t>
            </a:r>
            <a:r>
              <a:rPr lang="en-US" sz="2000" dirty="0"/>
              <a:t> </a:t>
            </a:r>
            <a:r>
              <a:rPr lang="en-US" sz="2000" b="1" dirty="0"/>
              <a:t>import</a:t>
            </a:r>
            <a:r>
              <a:rPr lang="en-US" sz="2000" dirty="0"/>
              <a:t> Dense, Activation </a:t>
            </a:r>
            <a:br>
              <a:rPr lang="en-US" sz="1600" dirty="0"/>
            </a:br>
            <a:r>
              <a:rPr lang="en-US" sz="2000" dirty="0"/>
              <a:t>model = Sequential()</a:t>
            </a:r>
          </a:p>
          <a:p>
            <a:pPr marL="0" indent="0">
              <a:buNone/>
            </a:pPr>
            <a:r>
              <a:rPr lang="en-US" sz="2000" dirty="0" err="1"/>
              <a:t>model.add</a:t>
            </a:r>
            <a:r>
              <a:rPr lang="en-US" sz="2000" dirty="0"/>
              <a:t>(Dense(units=64, </a:t>
            </a:r>
            <a:r>
              <a:rPr lang="en-US" sz="2000" dirty="0" err="1"/>
              <a:t>input_dim</a:t>
            </a:r>
            <a:r>
              <a:rPr lang="en-US" sz="2000" dirty="0"/>
              <a:t>=100)) </a:t>
            </a:r>
          </a:p>
          <a:p>
            <a:pPr marL="0" indent="0">
              <a:buNone/>
            </a:pPr>
            <a:r>
              <a:rPr lang="en-US" sz="2000" dirty="0" err="1"/>
              <a:t>model.add</a:t>
            </a:r>
            <a:r>
              <a:rPr lang="en-US" sz="2000" dirty="0"/>
              <a:t>(Activation('</a:t>
            </a:r>
            <a:r>
              <a:rPr lang="en-US" sz="2000" dirty="0" err="1"/>
              <a:t>relu</a:t>
            </a:r>
            <a:r>
              <a:rPr lang="en-US" sz="2000" dirty="0"/>
              <a:t>’)) </a:t>
            </a:r>
          </a:p>
          <a:p>
            <a:pPr marL="0" indent="0">
              <a:buNone/>
            </a:pPr>
            <a:r>
              <a:rPr lang="en-US" sz="2000" dirty="0" err="1"/>
              <a:t>model.add</a:t>
            </a:r>
            <a:r>
              <a:rPr lang="en-US" sz="2000" dirty="0"/>
              <a:t>(Dense(units=10)) </a:t>
            </a:r>
          </a:p>
          <a:p>
            <a:pPr marL="0" indent="0">
              <a:buNone/>
            </a:pPr>
            <a:r>
              <a:rPr lang="en-US" sz="2000" dirty="0" err="1"/>
              <a:t>model.add</a:t>
            </a:r>
            <a:r>
              <a:rPr lang="en-US" sz="2000" dirty="0"/>
              <a:t>(Activation('</a:t>
            </a:r>
            <a:r>
              <a:rPr lang="en-US" sz="2000" dirty="0" err="1"/>
              <a:t>softmax</a:t>
            </a:r>
            <a:r>
              <a:rPr lang="en-US" sz="2000" dirty="0"/>
              <a:t>’))</a:t>
            </a: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AB4A67-7A02-4EBE-90A4-D321196F20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5A05D-7D79-44E9-9F5E-C1C7FB7996E2}" type="slidenum">
              <a:rPr lang="en-US" smtClean="0">
                <a:solidFill>
                  <a:prstClr val="white"/>
                </a:solidFill>
              </a:rPr>
              <a:pPr/>
              <a:t>30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6E15E6A-A387-4DDB-AF43-E3CB4779CEF9}"/>
              </a:ext>
            </a:extLst>
          </p:cNvPr>
          <p:cNvSpPr txBox="1">
            <a:spLocks/>
          </p:cNvSpPr>
          <p:nvPr/>
        </p:nvSpPr>
        <p:spPr>
          <a:xfrm>
            <a:off x="5810250" y="1600201"/>
            <a:ext cx="5772150" cy="297179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500" dirty="0"/>
              <a:t>Functional API</a:t>
            </a:r>
          </a:p>
          <a:p>
            <a:pPr marL="0" indent="0">
              <a:buNone/>
            </a:pPr>
            <a:r>
              <a:rPr lang="en-US" sz="2200" b="1" dirty="0"/>
              <a:t>from</a:t>
            </a:r>
            <a:r>
              <a:rPr lang="en-US" sz="2200" dirty="0"/>
              <a:t> </a:t>
            </a:r>
            <a:r>
              <a:rPr lang="en-US" sz="2200" dirty="0" err="1"/>
              <a:t>keras.models</a:t>
            </a:r>
            <a:r>
              <a:rPr lang="en-US" sz="2200" dirty="0"/>
              <a:t> </a:t>
            </a:r>
            <a:r>
              <a:rPr lang="en-US" sz="2200" b="1" dirty="0"/>
              <a:t>import</a:t>
            </a:r>
            <a:r>
              <a:rPr lang="en-US" sz="2200" dirty="0"/>
              <a:t> Model </a:t>
            </a:r>
          </a:p>
          <a:p>
            <a:pPr marL="0" indent="0">
              <a:buNone/>
            </a:pPr>
            <a:r>
              <a:rPr lang="en-US" sz="2200" b="1" dirty="0"/>
              <a:t>from</a:t>
            </a:r>
            <a:r>
              <a:rPr lang="en-US" sz="2200" dirty="0"/>
              <a:t> </a:t>
            </a:r>
            <a:r>
              <a:rPr lang="en-US" sz="2200" dirty="0" err="1"/>
              <a:t>keras.layers</a:t>
            </a:r>
            <a:r>
              <a:rPr lang="en-US" sz="2200" dirty="0"/>
              <a:t> </a:t>
            </a:r>
            <a:r>
              <a:rPr lang="en-US" sz="2200" b="1" dirty="0"/>
              <a:t>import</a:t>
            </a:r>
            <a:r>
              <a:rPr lang="en-US" sz="2200" dirty="0"/>
              <a:t> Input, Dense</a:t>
            </a:r>
          </a:p>
          <a:p>
            <a:pPr marL="0" indent="0">
              <a:buNone/>
            </a:pPr>
            <a:r>
              <a:rPr lang="en-US" sz="2200" dirty="0"/>
              <a:t>inputs = Input(shape=(784,)) </a:t>
            </a:r>
          </a:p>
          <a:p>
            <a:pPr marL="0" indent="0">
              <a:buNone/>
            </a:pPr>
            <a:r>
              <a:rPr lang="en-US" sz="2200" dirty="0"/>
              <a:t>y1 = Dense(64, activation='</a:t>
            </a:r>
            <a:r>
              <a:rPr lang="en-US" sz="2200" dirty="0" err="1"/>
              <a:t>relu</a:t>
            </a:r>
            <a:r>
              <a:rPr lang="en-US" sz="2200" dirty="0"/>
              <a:t>')(inputs) </a:t>
            </a:r>
          </a:p>
          <a:p>
            <a:pPr marL="0" indent="0">
              <a:buNone/>
            </a:pPr>
            <a:r>
              <a:rPr lang="en-US" sz="2200" dirty="0"/>
              <a:t>y2 = Dense(64, activation='</a:t>
            </a:r>
            <a:r>
              <a:rPr lang="en-US" sz="2200" dirty="0" err="1"/>
              <a:t>relu</a:t>
            </a:r>
            <a:r>
              <a:rPr lang="en-US" sz="2200" dirty="0"/>
              <a:t>’)(y1) </a:t>
            </a:r>
          </a:p>
          <a:p>
            <a:pPr marL="0" indent="0">
              <a:buNone/>
            </a:pPr>
            <a:r>
              <a:rPr lang="en-US" sz="2200" dirty="0"/>
              <a:t>predictions = Dense(10, activation='</a:t>
            </a:r>
            <a:r>
              <a:rPr lang="en-US" sz="2200" dirty="0" err="1"/>
              <a:t>softmax</a:t>
            </a:r>
            <a:r>
              <a:rPr lang="en-US" sz="2200" dirty="0"/>
              <a:t>’)(y2)</a:t>
            </a:r>
          </a:p>
          <a:p>
            <a:pPr marL="0" indent="0">
              <a:buNone/>
            </a:pPr>
            <a:r>
              <a:rPr lang="en-US" sz="2200" dirty="0"/>
              <a:t>model = Model (inputs=inputs, outputs=predictions)</a:t>
            </a:r>
          </a:p>
        </p:txBody>
      </p:sp>
    </p:spTree>
    <p:extLst>
      <p:ext uri="{BB962C8B-B14F-4D97-AF65-F5344CB8AC3E}">
        <p14:creationId xmlns:p14="http://schemas.microsoft.com/office/powerpoint/2010/main" val="40053519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55A072-DA72-49F6-A202-FBD3074BB2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Layers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3F8B5F-DC09-4963-B478-D0A541B13F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Convolutional Layers</a:t>
            </a:r>
          </a:p>
          <a:p>
            <a:r>
              <a:rPr lang="en-US" dirty="0"/>
              <a:t>Pooling</a:t>
            </a:r>
          </a:p>
          <a:p>
            <a:r>
              <a:rPr lang="en-US" dirty="0"/>
              <a:t>Recurrent Layers</a:t>
            </a:r>
          </a:p>
          <a:p>
            <a:r>
              <a:rPr lang="en-US" dirty="0"/>
              <a:t>Normalization Layers</a:t>
            </a:r>
          </a:p>
          <a:p>
            <a:r>
              <a:rPr lang="en-US" dirty="0"/>
              <a:t>Wrapper layers such as:</a:t>
            </a:r>
          </a:p>
          <a:p>
            <a:pPr lvl="1"/>
            <a:r>
              <a:rPr lang="en-US" dirty="0"/>
              <a:t>Convolutional Recurrent layers</a:t>
            </a:r>
          </a:p>
          <a:p>
            <a:pPr lvl="1"/>
            <a:r>
              <a:rPr lang="en-US" dirty="0"/>
              <a:t>Bidirectional RNN layers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0672D6-F89B-4601-8E00-814B67A53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5A05D-7D79-44E9-9F5E-C1C7FB7996E2}" type="slidenum">
              <a:rPr lang="en-US" smtClean="0">
                <a:solidFill>
                  <a:prstClr val="white"/>
                </a:solidFill>
              </a:rPr>
              <a:pPr/>
              <a:t>31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71845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93B7C1-8181-4F9E-A7DD-5A3E29DA7F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Loss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5D8D21-CA8C-4822-B916-03156664EA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MSE</a:t>
            </a:r>
          </a:p>
          <a:p>
            <a:r>
              <a:rPr lang="en-US" dirty="0"/>
              <a:t>MAE</a:t>
            </a:r>
          </a:p>
          <a:p>
            <a:r>
              <a:rPr lang="en-US" dirty="0"/>
              <a:t>Cross entropy</a:t>
            </a:r>
          </a:p>
          <a:p>
            <a:r>
              <a:rPr lang="en-US" dirty="0"/>
              <a:t>KL Divergence</a:t>
            </a:r>
          </a:p>
          <a:p>
            <a:r>
              <a:rPr lang="en-US" dirty="0"/>
              <a:t>Can create your own loss function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49DC24-F4BD-41D2-A91F-7274195E52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5A05D-7D79-44E9-9F5E-C1C7FB7996E2}" type="slidenum">
              <a:rPr lang="en-US" smtClean="0">
                <a:solidFill>
                  <a:prstClr val="white"/>
                </a:solidFill>
              </a:rPr>
              <a:pPr/>
              <a:t>32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44285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FCA438-2EF1-4D7D-97EC-69A327E26E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Optimizer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C736EA-C30B-487E-B75E-8406334943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SGD</a:t>
            </a:r>
          </a:p>
          <a:p>
            <a:r>
              <a:rPr lang="en-US" dirty="0" err="1"/>
              <a:t>RMSProp</a:t>
            </a:r>
            <a:endParaRPr lang="en-US" dirty="0"/>
          </a:p>
          <a:p>
            <a:r>
              <a:rPr lang="en-US" dirty="0"/>
              <a:t>Adam</a:t>
            </a:r>
          </a:p>
          <a:p>
            <a:r>
              <a:rPr lang="en-US" dirty="0" err="1"/>
              <a:t>Adadelta</a:t>
            </a:r>
            <a:endParaRPr lang="en-US" dirty="0"/>
          </a:p>
          <a:p>
            <a:r>
              <a:rPr lang="en-US" dirty="0" err="1"/>
              <a:t>Adagrad</a:t>
            </a:r>
            <a:endParaRPr lang="en-US" dirty="0"/>
          </a:p>
          <a:p>
            <a:r>
              <a:rPr lang="en-US" dirty="0"/>
              <a:t>Custom Optimizer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90F762-C51D-4D82-AD2B-A807F7D200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5A05D-7D79-44E9-9F5E-C1C7FB7996E2}" type="slidenum">
              <a:rPr lang="en-US" smtClean="0">
                <a:solidFill>
                  <a:prstClr val="white"/>
                </a:solidFill>
              </a:rPr>
              <a:pPr/>
              <a:t>33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53288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E5C66-A80A-4078-9A80-0382D50D6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Activations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781533-5E6B-4991-A531-31AD040FCB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Softmax</a:t>
            </a:r>
            <a:endParaRPr lang="en-US" dirty="0"/>
          </a:p>
          <a:p>
            <a:r>
              <a:rPr lang="en-US" dirty="0" err="1"/>
              <a:t>Relu</a:t>
            </a:r>
            <a:endParaRPr lang="en-US" dirty="0"/>
          </a:p>
          <a:p>
            <a:r>
              <a:rPr lang="en-US" dirty="0"/>
              <a:t>Sigmoid</a:t>
            </a:r>
          </a:p>
          <a:p>
            <a:r>
              <a:rPr lang="en-US" dirty="0"/>
              <a:t>Linear</a:t>
            </a:r>
          </a:p>
          <a:p>
            <a:r>
              <a:rPr lang="en-US" dirty="0"/>
              <a:t>Tanh</a:t>
            </a:r>
          </a:p>
          <a:p>
            <a:r>
              <a:rPr lang="en-US" dirty="0"/>
              <a:t>Elu</a:t>
            </a:r>
          </a:p>
          <a:p>
            <a:r>
              <a:rPr lang="en-US" dirty="0"/>
              <a:t>Advanced activation functions possible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072C93-A93E-46C5-AEA2-C44821A4D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5A05D-7D79-44E9-9F5E-C1C7FB7996E2}" type="slidenum">
              <a:rPr lang="en-US" smtClean="0">
                <a:solidFill>
                  <a:prstClr val="white"/>
                </a:solidFill>
              </a:rPr>
              <a:pPr/>
              <a:t>34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36463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954E3B-3E48-4CA6-AE63-D18AE46B4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Callbacks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F2D48C-3616-4AD2-86A4-1A27D4BB17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storage strategy</a:t>
            </a:r>
          </a:p>
          <a:p>
            <a:r>
              <a:rPr lang="en-US" dirty="0"/>
              <a:t>Learning Strategy like early stopping, decaying step size</a:t>
            </a:r>
          </a:p>
          <a:p>
            <a:r>
              <a:rPr lang="en-US" dirty="0"/>
              <a:t>Data visualization strategy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E63689-F1A0-44AF-9E74-16948CF03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5A05D-7D79-44E9-9F5E-C1C7FB7996E2}" type="slidenum">
              <a:rPr lang="en-US" smtClean="0">
                <a:solidFill>
                  <a:prstClr val="white"/>
                </a:solidFill>
              </a:rPr>
              <a:pPr/>
              <a:t>35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72537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EA09AB-133C-40E8-AB87-A30A1EF76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Pretrained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D23067-B7B7-4F7F-A23F-0971C2B75C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VGG16/VGG19 w/ ImageNet weights</a:t>
            </a:r>
          </a:p>
          <a:p>
            <a:r>
              <a:rPr lang="en-US" dirty="0"/>
              <a:t>Inception and inceptionV3 models</a:t>
            </a:r>
          </a:p>
          <a:p>
            <a:endParaRPr lang="en-US" dirty="0"/>
          </a:p>
          <a:p>
            <a:r>
              <a:rPr lang="en-US" dirty="0"/>
              <a:t>Can save and reload models in JSON file </a:t>
            </a:r>
          </a:p>
          <a:p>
            <a:r>
              <a:rPr lang="en-US" dirty="0"/>
              <a:t>Also save and reload trained weights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D09D2A-897E-4ED9-A941-85DC0C1A46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5A05D-7D79-44E9-9F5E-C1C7FB7996E2}" type="slidenum">
              <a:rPr lang="en-US" smtClean="0">
                <a:solidFill>
                  <a:prstClr val="white"/>
                </a:solidFill>
              </a:rPr>
              <a:pPr/>
              <a:t>36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57682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1D663-199A-408D-B149-BF8F5DE819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err="1"/>
              <a:t>Keras</a:t>
            </a:r>
            <a:r>
              <a:rPr lang="en-US" dirty="0"/>
              <a:t> 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773774-C6AB-453E-BF43-394B1EBADD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>
                <a:hlinkClick r:id="rId2"/>
              </a:rPr>
              <a:t>https://github.com/adityabalu/PDL/blob/master/Keras/mnist_cnn.py</a:t>
            </a:r>
            <a:r>
              <a:rPr lang="en-US" sz="2400" dirty="0"/>
              <a:t>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D76B85-B9C5-4D8F-98EB-09678C28E5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5A05D-7D79-44E9-9F5E-C1C7FB7996E2}" type="slidenum">
              <a:rPr lang="en-US" smtClean="0">
                <a:solidFill>
                  <a:prstClr val="white"/>
                </a:solidFill>
              </a:rPr>
              <a:pPr/>
              <a:t>37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54847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Useful Links: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>
                <a:hlinkClick r:id="rId2"/>
              </a:rPr>
              <a:t>http://ankivil.com/installing-keras-theano-and-dependencies-on-windows-10-python-34/</a:t>
            </a:r>
            <a:endParaRPr lang="en-US" sz="2000" dirty="0"/>
          </a:p>
          <a:p>
            <a:r>
              <a:rPr lang="en-US" sz="2000" dirty="0">
                <a:hlinkClick r:id="rId3"/>
              </a:rPr>
              <a:t>https://keras.io/</a:t>
            </a:r>
            <a:endParaRPr lang="en-US" sz="2000" dirty="0"/>
          </a:p>
          <a:p>
            <a:r>
              <a:rPr lang="en-US" sz="2000" dirty="0">
                <a:hlinkClick r:id="rId4"/>
              </a:rPr>
              <a:t>https://github.com/tensorflow/tensorflow</a:t>
            </a:r>
            <a:endParaRPr lang="en-US" sz="2000" dirty="0"/>
          </a:p>
          <a:p>
            <a:r>
              <a:rPr lang="en-US" sz="2000" dirty="0">
                <a:hlinkClick r:id="rId5"/>
              </a:rPr>
              <a:t>https://www.continuum.io/downloads</a:t>
            </a:r>
            <a:endParaRPr lang="en-US" sz="2000" dirty="0"/>
          </a:p>
          <a:p>
            <a:r>
              <a:rPr lang="en-US" sz="2000" dirty="0">
                <a:hlinkClick r:id="rId6"/>
              </a:rPr>
              <a:t>http://deeplearning.net/software/theano/</a:t>
            </a:r>
            <a:endParaRPr lang="en-US" sz="2000" dirty="0"/>
          </a:p>
          <a:p>
            <a:r>
              <a:rPr lang="en-US" sz="2000" dirty="0">
                <a:hlinkClick r:id="rId7"/>
              </a:rPr>
              <a:t>https://www.tensorflow.org/install/</a:t>
            </a:r>
            <a:endParaRPr lang="en-US" sz="2000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Hopefully, </a:t>
            </a:r>
            <a:r>
              <a:rPr lang="en-US" dirty="0" err="1"/>
              <a:t>Keras</a:t>
            </a:r>
            <a:r>
              <a:rPr lang="en-US" dirty="0"/>
              <a:t> should work fine!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5A05D-7D79-44E9-9F5E-C1C7FB7996E2}" type="slidenum">
              <a:rPr lang="en-US" smtClean="0">
                <a:solidFill>
                  <a:prstClr val="white"/>
                </a:solidFill>
              </a:rPr>
              <a:pPr/>
              <a:t>38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196211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F7B6D-5785-4B8F-AA59-59792AF80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err="1"/>
              <a:t>Tensorflow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BFDF39-22BA-443D-A925-B713E42DC8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Symbolic graph language</a:t>
            </a:r>
          </a:p>
          <a:p>
            <a:r>
              <a:rPr lang="en-US" dirty="0"/>
              <a:t>Has </a:t>
            </a:r>
            <a:r>
              <a:rPr lang="en-US" dirty="0" err="1"/>
              <a:t>apis</a:t>
            </a:r>
            <a:r>
              <a:rPr lang="en-US" dirty="0"/>
              <a:t> for  C++, Python, Java, C#, </a:t>
            </a:r>
            <a:r>
              <a:rPr lang="en-US" dirty="0" err="1"/>
              <a:t>Javascript</a:t>
            </a:r>
            <a:r>
              <a:rPr lang="en-US" dirty="0"/>
              <a:t> etc.</a:t>
            </a:r>
          </a:p>
          <a:p>
            <a:r>
              <a:rPr lang="en-US" dirty="0"/>
              <a:t>Graph, Session and nodes</a:t>
            </a:r>
          </a:p>
          <a:p>
            <a:r>
              <a:rPr lang="en-US" dirty="0"/>
              <a:t>Placeholders and </a:t>
            </a:r>
            <a:r>
              <a:rPr lang="en-US" dirty="0" err="1"/>
              <a:t>tf.data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Scope: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5B8ED9-7E9E-43DD-8EF0-373DBFA37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5A05D-7D79-44E9-9F5E-C1C7FB7996E2}" type="slidenum">
              <a:rPr lang="en-US" smtClean="0">
                <a:solidFill>
                  <a:prstClr val="white"/>
                </a:solidFill>
              </a:rPr>
              <a:pPr/>
              <a:t>39</a:t>
            </a:fld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F5BB483-E03E-4C29-9135-88EADC2B0E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4045641"/>
            <a:ext cx="7400925" cy="9334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938CF23-300F-4EBC-A7B2-37AAAC89EF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2432" y="5163760"/>
            <a:ext cx="7029450" cy="84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3448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EACA36A-6BAC-4EA5-A55D-5CF158A2B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Warmup Exercise (python)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B8A9B2-B46D-41DD-B7F0-F1F8E83FEF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9170020" cy="4525963"/>
          </a:xfrm>
        </p:spPr>
        <p:txBody>
          <a:bodyPr/>
          <a:lstStyle/>
          <a:p>
            <a:r>
              <a:rPr lang="en-US" dirty="0"/>
              <a:t>Predict the output of these code snippets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A7C1A5-2F6A-4DC5-A0A1-9D9379718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5A05D-7D79-44E9-9F5E-C1C7FB7996E2}" type="slidenum">
              <a:rPr lang="en-US" smtClean="0">
                <a:solidFill>
                  <a:prstClr val="white"/>
                </a:solidFill>
              </a:rPr>
              <a:pPr/>
              <a:t>4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1CDBE00-F6CF-43A4-BBAF-72666BABF4AB}"/>
              </a:ext>
            </a:extLst>
          </p:cNvPr>
          <p:cNvSpPr/>
          <p:nvPr/>
        </p:nvSpPr>
        <p:spPr>
          <a:xfrm>
            <a:off x="609600" y="5801218"/>
            <a:ext cx="297389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b="1" dirty="0"/>
              <a:t>Source: </a:t>
            </a:r>
            <a:r>
              <a:rPr lang="en-US" sz="1100" b="1" dirty="0">
                <a:hlinkClick r:id="rId2"/>
              </a:rPr>
              <a:t>https://github.com/adityabalu/PDL.git</a:t>
            </a:r>
            <a:r>
              <a:rPr lang="en-US" sz="1100" b="1" dirty="0"/>
              <a:t>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794AF81-16CD-467B-9C93-D02E88EA49F8}"/>
              </a:ext>
            </a:extLst>
          </p:cNvPr>
          <p:cNvSpPr/>
          <p:nvPr/>
        </p:nvSpPr>
        <p:spPr>
          <a:xfrm>
            <a:off x="609600" y="2102852"/>
            <a:ext cx="6096000" cy="378565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/>
              <a:t>class A(object):</a:t>
            </a:r>
          </a:p>
          <a:p>
            <a:r>
              <a:rPr lang="en-US" sz="1600" dirty="0"/>
              <a:t>    """docstring for A"""</a:t>
            </a:r>
          </a:p>
          <a:p>
            <a:r>
              <a:rPr lang="en-US" sz="1600" dirty="0"/>
              <a:t>    def __</a:t>
            </a:r>
            <a:r>
              <a:rPr lang="en-US" sz="1600" dirty="0" err="1"/>
              <a:t>init</a:t>
            </a:r>
            <a:r>
              <a:rPr lang="en-US" sz="1600" dirty="0"/>
              <a:t>__(self, a=4, b=10, c=20):</a:t>
            </a:r>
          </a:p>
          <a:p>
            <a:r>
              <a:rPr lang="en-US" sz="1600" dirty="0"/>
              <a:t>        </a:t>
            </a:r>
            <a:r>
              <a:rPr lang="en-US" sz="1600" dirty="0" err="1"/>
              <a:t>self._a</a:t>
            </a:r>
            <a:r>
              <a:rPr lang="en-US" sz="1600" dirty="0"/>
              <a:t> = a</a:t>
            </a:r>
          </a:p>
          <a:p>
            <a:r>
              <a:rPr lang="en-US" sz="1600" dirty="0"/>
              <a:t>        </a:t>
            </a:r>
            <a:r>
              <a:rPr lang="en-US" sz="1600" dirty="0" err="1"/>
              <a:t>self._b</a:t>
            </a:r>
            <a:r>
              <a:rPr lang="en-US" sz="1600" dirty="0"/>
              <a:t> = b</a:t>
            </a:r>
          </a:p>
          <a:p>
            <a:r>
              <a:rPr lang="en-US" sz="1600" dirty="0"/>
              <a:t>        </a:t>
            </a:r>
            <a:r>
              <a:rPr lang="en-US" sz="1600" dirty="0" err="1"/>
              <a:t>self._c</a:t>
            </a:r>
            <a:r>
              <a:rPr lang="en-US" sz="1600" dirty="0"/>
              <a:t> = c</a:t>
            </a:r>
          </a:p>
          <a:p>
            <a:endParaRPr lang="en-US" sz="1600" dirty="0"/>
          </a:p>
          <a:p>
            <a:r>
              <a:rPr lang="en-US" sz="1600" dirty="0"/>
              <a:t>    @property</a:t>
            </a:r>
          </a:p>
          <a:p>
            <a:r>
              <a:rPr lang="en-US" sz="1600" dirty="0"/>
              <a:t>    def a(self):</a:t>
            </a:r>
          </a:p>
          <a:p>
            <a:r>
              <a:rPr lang="en-US" sz="1600" dirty="0"/>
              <a:t>        return </a:t>
            </a:r>
            <a:r>
              <a:rPr lang="en-US" sz="1600" dirty="0" err="1"/>
              <a:t>self._a</a:t>
            </a:r>
            <a:endParaRPr lang="en-US" sz="1600" dirty="0"/>
          </a:p>
          <a:p>
            <a:r>
              <a:rPr lang="en-US" sz="1600" dirty="0"/>
              <a:t>   </a:t>
            </a:r>
          </a:p>
          <a:p>
            <a:r>
              <a:rPr lang="en-US" sz="1600" dirty="0"/>
              <a:t>    @property</a:t>
            </a:r>
          </a:p>
          <a:p>
            <a:r>
              <a:rPr lang="en-US" sz="1600" dirty="0"/>
              <a:t>    def b(self):</a:t>
            </a:r>
          </a:p>
          <a:p>
            <a:r>
              <a:rPr lang="en-US" sz="1600" dirty="0"/>
              <a:t>        return </a:t>
            </a:r>
            <a:r>
              <a:rPr lang="en-US" sz="1600" dirty="0" err="1"/>
              <a:t>self._b</a:t>
            </a:r>
            <a:endParaRPr lang="en-US" sz="1600" dirty="0"/>
          </a:p>
          <a:p>
            <a:endParaRPr lang="en-US" sz="16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9FF12F1-DFCA-4E5F-9AD5-9095EE14B83B}"/>
              </a:ext>
            </a:extLst>
          </p:cNvPr>
          <p:cNvSpPr/>
          <p:nvPr/>
        </p:nvSpPr>
        <p:spPr>
          <a:xfrm>
            <a:off x="4673600" y="2102852"/>
            <a:ext cx="6096000" cy="369331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   @property</a:t>
            </a:r>
          </a:p>
          <a:p>
            <a:r>
              <a:rPr lang="en-US" dirty="0"/>
              <a:t>    def c(self):</a:t>
            </a:r>
          </a:p>
          <a:p>
            <a:r>
              <a:rPr lang="en-US" dirty="0"/>
              <a:t>        return </a:t>
            </a:r>
            <a:r>
              <a:rPr lang="en-US" dirty="0" err="1"/>
              <a:t>self._c</a:t>
            </a:r>
            <a:endParaRPr lang="en-US" dirty="0"/>
          </a:p>
          <a:p>
            <a:r>
              <a:rPr lang="en-US" dirty="0"/>
              <a:t>    </a:t>
            </a:r>
          </a:p>
          <a:p>
            <a:r>
              <a:rPr lang="en-US" dirty="0"/>
              <a:t>    def __</a:t>
            </a:r>
            <a:r>
              <a:rPr lang="en-US" dirty="0" err="1"/>
              <a:t>repr</a:t>
            </a:r>
            <a:r>
              <a:rPr lang="en-US" dirty="0"/>
              <a:t>__(self):</a:t>
            </a:r>
          </a:p>
          <a:p>
            <a:r>
              <a:rPr lang="en-US" dirty="0"/>
              <a:t>        return "A Object"</a:t>
            </a:r>
          </a:p>
          <a:p>
            <a:endParaRPr lang="en-US" dirty="0"/>
          </a:p>
          <a:p>
            <a:r>
              <a:rPr lang="en-US" dirty="0"/>
              <a:t>if __name__ == '__main__':</a:t>
            </a:r>
          </a:p>
          <a:p>
            <a:r>
              <a:rPr lang="en-US" dirty="0"/>
              <a:t>    a = A(4,6,8)</a:t>
            </a:r>
          </a:p>
          <a:p>
            <a:r>
              <a:rPr lang="en-US" dirty="0"/>
              <a:t>    print(a)</a:t>
            </a:r>
          </a:p>
          <a:p>
            <a:r>
              <a:rPr lang="en-US" dirty="0"/>
              <a:t>    print(</a:t>
            </a:r>
            <a:r>
              <a:rPr lang="en-US" dirty="0" err="1"/>
              <a:t>a.a</a:t>
            </a:r>
            <a:r>
              <a:rPr lang="en-US" dirty="0"/>
              <a:t>)</a:t>
            </a:r>
          </a:p>
          <a:p>
            <a:r>
              <a:rPr lang="en-US" dirty="0"/>
              <a:t>    print(</a:t>
            </a:r>
            <a:r>
              <a:rPr lang="en-US" dirty="0" err="1"/>
              <a:t>a.b</a:t>
            </a:r>
            <a:r>
              <a:rPr lang="en-US" dirty="0"/>
              <a:t>)</a:t>
            </a:r>
          </a:p>
          <a:p>
            <a:r>
              <a:rPr lang="en-US" dirty="0"/>
              <a:t>    print(</a:t>
            </a:r>
            <a:r>
              <a:rPr lang="en-US" dirty="0" err="1"/>
              <a:t>a.c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12741872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EB587-3212-480B-9EE9-7C6915707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err="1"/>
              <a:t>Tensorflow</a:t>
            </a:r>
            <a:r>
              <a:rPr lang="en-US" dirty="0"/>
              <a:t> Execution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DC5759E-D4E4-41AF-A31B-6AFC750B79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" y="1632882"/>
            <a:ext cx="7419975" cy="141922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BF07D-6F94-4889-8F51-973E728879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5A05D-7D79-44E9-9F5E-C1C7FB7996E2}" type="slidenum">
              <a:rPr lang="en-US" smtClean="0">
                <a:solidFill>
                  <a:prstClr val="white"/>
                </a:solidFill>
              </a:rPr>
              <a:pPr/>
              <a:t>40</a:t>
            </a:fld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2D22DEC-45AE-4384-A9FD-8670A4B257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57" t="9342" r="4463" b="6742"/>
          <a:stretch/>
        </p:blipFill>
        <p:spPr>
          <a:xfrm>
            <a:off x="609600" y="3733594"/>
            <a:ext cx="8309114" cy="19765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3D5C16E-6FCB-4304-ABB6-4BFE41F8FFFF}"/>
              </a:ext>
            </a:extLst>
          </p:cNvPr>
          <p:cNvSpPr txBox="1"/>
          <p:nvPr/>
        </p:nvSpPr>
        <p:spPr>
          <a:xfrm>
            <a:off x="609600" y="3333484"/>
            <a:ext cx="24947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Execution:</a:t>
            </a:r>
          </a:p>
        </p:txBody>
      </p:sp>
    </p:spTree>
    <p:extLst>
      <p:ext uri="{BB962C8B-B14F-4D97-AF65-F5344CB8AC3E}">
        <p14:creationId xmlns:p14="http://schemas.microsoft.com/office/powerpoint/2010/main" val="74577435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0A14E7-B0F1-4577-A51C-5BE277681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err="1"/>
              <a:t>Tensorflow</a:t>
            </a:r>
            <a:r>
              <a:rPr lang="en-US" dirty="0"/>
              <a:t> for MNIST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567214-4B1E-473F-AF1B-3B75C806FB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Example 1: </a:t>
            </a:r>
            <a:r>
              <a:rPr lang="en-US" sz="2400" dirty="0">
                <a:hlinkClick r:id="rId2"/>
              </a:rPr>
              <a:t>https://github.com/adityabalu/PDL/blob/master/Tensorflow/example1.py</a:t>
            </a:r>
            <a:r>
              <a:rPr lang="en-US" sz="2400" dirty="0"/>
              <a:t> </a:t>
            </a:r>
          </a:p>
          <a:p>
            <a:pPr marL="0" indent="0">
              <a:buNone/>
            </a:pPr>
            <a:r>
              <a:rPr lang="en-US" sz="2800" dirty="0"/>
              <a:t>MNIST CNN:</a:t>
            </a:r>
          </a:p>
          <a:p>
            <a:pPr marL="0" indent="0">
              <a:buNone/>
            </a:pPr>
            <a:r>
              <a:rPr lang="en-US" sz="2400" dirty="0">
                <a:hlinkClick r:id="rId3"/>
              </a:rPr>
              <a:t>https://github.com/adityabalu/PDL/blob/master/Tensorflow/mnist_cnn.py</a:t>
            </a:r>
            <a:r>
              <a:rPr lang="en-US" sz="2400" dirty="0"/>
              <a:t> 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BB0B56-0C93-4CD7-B953-20671B5D33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5A05D-7D79-44E9-9F5E-C1C7FB7996E2}" type="slidenum">
              <a:rPr lang="en-US" smtClean="0">
                <a:solidFill>
                  <a:prstClr val="white"/>
                </a:solidFill>
              </a:rPr>
              <a:pPr/>
              <a:t>41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0A1A87E-539A-43E0-B753-8C1AC2D18392}"/>
              </a:ext>
            </a:extLst>
          </p:cNvPr>
          <p:cNvSpPr/>
          <p:nvPr/>
        </p:nvSpPr>
        <p:spPr>
          <a:xfrm>
            <a:off x="609600" y="5756832"/>
            <a:ext cx="102141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More Examples: </a:t>
            </a:r>
            <a:r>
              <a:rPr lang="en-US" dirty="0">
                <a:hlinkClick r:id="rId4"/>
              </a:rPr>
              <a:t>https://github.com/aymericdamien/TensorFlow-Examples/tree/master/examples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9268794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338C3-B4DF-458C-BF58-F14A68B41C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err="1"/>
              <a:t>tf.keras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C6CCCE-23EC-4450-9663-1AB57CCD38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2D407E-D505-402D-B814-21AB40FC4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5A05D-7D79-44E9-9F5E-C1C7FB7996E2}" type="slidenum">
              <a:rPr lang="en-US" smtClean="0">
                <a:solidFill>
                  <a:prstClr val="white"/>
                </a:solidFill>
              </a:rPr>
              <a:pPr/>
              <a:t>42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056009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24AE3-3C85-4EAA-9227-AA464A223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err="1"/>
              <a:t>Subclassing</a:t>
            </a:r>
            <a:r>
              <a:rPr lang="en-US" dirty="0"/>
              <a:t> api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FB0481-0CCF-4E6D-B738-BB8EE8F096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AAE17B-8D43-4AAC-9593-EFC564527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5A05D-7D79-44E9-9F5E-C1C7FB7996E2}" type="slidenum">
              <a:rPr lang="en-US" smtClean="0">
                <a:solidFill>
                  <a:prstClr val="white"/>
                </a:solidFill>
              </a:rPr>
              <a:pPr/>
              <a:t>43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08971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483C9-E1AA-413F-B80C-3C06935295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Class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14153C-3279-4C16-B257-197B731076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Class Layer():</a:t>
            </a:r>
          </a:p>
          <a:p>
            <a:pPr marL="0" indent="0">
              <a:buNone/>
            </a:pPr>
            <a:r>
              <a:rPr lang="en-US" dirty="0"/>
              <a:t>	__</a:t>
            </a:r>
            <a:r>
              <a:rPr lang="en-US" dirty="0" err="1"/>
              <a:t>init</a:t>
            </a:r>
            <a:r>
              <a:rPr lang="en-US" dirty="0"/>
              <a:t>__() #initialize weights and non-trainable constants</a:t>
            </a:r>
          </a:p>
          <a:p>
            <a:pPr marL="0" indent="0">
              <a:buNone/>
            </a:pPr>
            <a:r>
              <a:rPr lang="en-US" dirty="0"/>
              <a:t>	__call__()/forward() #forward computation</a:t>
            </a:r>
          </a:p>
          <a:p>
            <a:pPr marL="0" indent="0">
              <a:buNone/>
            </a:pPr>
            <a:r>
              <a:rPr lang="en-US" dirty="0"/>
              <a:t>	backward() # backprop</a:t>
            </a:r>
          </a:p>
          <a:p>
            <a:pPr marL="0" indent="0">
              <a:buNone/>
            </a:pPr>
            <a:r>
              <a:rPr lang="en-US" dirty="0"/>
              <a:t>	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B36388-D9EA-4F22-BBFB-131479EC0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5A05D-7D79-44E9-9F5E-C1C7FB7996E2}" type="slidenum">
              <a:rPr lang="en-US" smtClean="0">
                <a:solidFill>
                  <a:prstClr val="white"/>
                </a:solidFill>
              </a:rPr>
              <a:pPr/>
              <a:t>44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096272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99A162-74DE-46F1-B6F7-16ADB2E222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err="1"/>
              <a:t>Pytorch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517EA6-9C6B-4541-A547-5666C2269F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159A93-FE9C-45E5-99F3-EDC870BBD6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5A05D-7D79-44E9-9F5E-C1C7FB7996E2}" type="slidenum">
              <a:rPr lang="en-US" smtClean="0">
                <a:solidFill>
                  <a:prstClr val="white"/>
                </a:solidFill>
              </a:rPr>
              <a:pPr/>
              <a:t>45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67227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F9B26-6953-40E8-8E19-FABA1B41E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Property method (complete implementation)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B13BDF3-A9D9-44CB-BD6C-4A09BA8AD96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592680" y="1600200"/>
            <a:ext cx="3418640" cy="4525963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A0CCACE-A105-407B-B4B6-733DAE3FFA0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749775" y="1600200"/>
            <a:ext cx="4280450" cy="4525963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B542C8-258B-4AFB-B689-541B24178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5A05D-7D79-44E9-9F5E-C1C7FB7996E2}" type="slidenum">
              <a:rPr lang="en-US" smtClean="0">
                <a:solidFill>
                  <a:prstClr val="white"/>
                </a:solidFill>
              </a:rPr>
              <a:pPr/>
              <a:t>5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52355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65387-D1B6-4990-97FB-04EAA7337B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Generators (warmup)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9273744-5C28-4649-8C63-F9138B74041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0262" y="2324894"/>
            <a:ext cx="4943475" cy="3076575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D4DA1B-F6F6-49C9-8C14-D55BCF3F2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5A05D-7D79-44E9-9F5E-C1C7FB7996E2}" type="slidenum">
              <a:rPr lang="en-US" smtClean="0">
                <a:solidFill>
                  <a:prstClr val="white"/>
                </a:solidFill>
              </a:rPr>
              <a:pPr/>
              <a:t>6</a:t>
            </a:fld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FE7F6E8D-AFAD-4DE7-A45B-D37A757AE1E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351712" y="2191544"/>
            <a:ext cx="3076575" cy="3343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2522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D289E-A5B5-44AB-AE11-2980278C2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EB7141-407B-460C-A877-C5238EFE7CE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5EC4C3-0971-4166-98E2-807481D9972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34B330-821F-42C2-A95D-2BF540D5B6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5A05D-7D79-44E9-9F5E-C1C7FB7996E2}" type="slidenum">
              <a:rPr lang="en-US" smtClean="0">
                <a:solidFill>
                  <a:prstClr val="white"/>
                </a:solidFill>
              </a:rPr>
              <a:pPr/>
              <a:t>7</a:t>
            </a:fld>
            <a:endParaRPr lang="en-US">
              <a:solidFill>
                <a:prstClr val="white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0CC6191-0FD4-46A9-A43D-46292CF027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454335"/>
            <a:ext cx="10586224" cy="5361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0138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05012-02DB-4B83-82CB-D428304B4D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Decorators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1F0EE2A-5B4B-479B-AA9B-3C9747582B3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249362" y="2029619"/>
            <a:ext cx="4105275" cy="3667125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E2E98-2FF2-4517-8FB9-38B950E8234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95D98C-38AB-4690-A453-A3E10BDA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5A05D-7D79-44E9-9F5E-C1C7FB7996E2}" type="slidenum">
              <a:rPr lang="en-US" smtClean="0">
                <a:solidFill>
                  <a:prstClr val="white"/>
                </a:solidFill>
              </a:rPr>
              <a:pPr/>
              <a:t>8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0303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4036DA1-E7DF-42C5-A4DC-17FCF2C1E7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Generators/Pipelines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D3D8D76-1DBD-4C78-9A86-C316620F2C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82911F-13DA-453F-9414-3EB1CECC5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5A05D-7D79-44E9-9F5E-C1C7FB7996E2}" type="slidenum">
              <a:rPr lang="en-US" smtClean="0">
                <a:solidFill>
                  <a:prstClr val="white"/>
                </a:solidFill>
              </a:rPr>
              <a:pPr/>
              <a:t>9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8294214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10538</TotalTime>
  <Words>1225</Words>
  <Application>Microsoft Office PowerPoint</Application>
  <PresentationFormat>Widescreen</PresentationFormat>
  <Paragraphs>342</Paragraphs>
  <Slides>45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49" baseType="lpstr">
      <vt:lpstr>Arial</vt:lpstr>
      <vt:lpstr>Calibri</vt:lpstr>
      <vt:lpstr>Times New Roman</vt:lpstr>
      <vt:lpstr>1_Office Theme</vt:lpstr>
      <vt:lpstr>ME 592X: Data Analytics and Machine Learning for Cyber-Physical Systems Applications </vt:lpstr>
      <vt:lpstr>Motivation</vt:lpstr>
      <vt:lpstr>Deep Learning Training</vt:lpstr>
      <vt:lpstr>Warmup Exercise (python)</vt:lpstr>
      <vt:lpstr>Property method (complete implementation)</vt:lpstr>
      <vt:lpstr>Generators (warmup)</vt:lpstr>
      <vt:lpstr>PowerPoint Presentation</vt:lpstr>
      <vt:lpstr>Decorators</vt:lpstr>
      <vt:lpstr>Data Generators/Pipelines</vt:lpstr>
      <vt:lpstr>More Python fundamentals</vt:lpstr>
      <vt:lpstr>getitem method</vt:lpstr>
      <vt:lpstr>Naïve Implementation of a Data Loader (Fashion MNIST)</vt:lpstr>
      <vt:lpstr>Naïve Implementation</vt:lpstr>
      <vt:lpstr>Data Pipelines</vt:lpstr>
      <vt:lpstr>Data Pipelines in Keras</vt:lpstr>
      <vt:lpstr>Data Pipelines in Pytorch</vt:lpstr>
      <vt:lpstr>Data Pipelines in Tensorflow</vt:lpstr>
      <vt:lpstr>Learning Algorithms and Implementations</vt:lpstr>
      <vt:lpstr>Back-propagation</vt:lpstr>
      <vt:lpstr>Convolution, Max-pool and Dense Layer Backprop</vt:lpstr>
      <vt:lpstr>ReLu, sigmoid, and linear Backprop</vt:lpstr>
      <vt:lpstr>Challenges in implementing Deep Learning Algorithms</vt:lpstr>
      <vt:lpstr>Platforms</vt:lpstr>
      <vt:lpstr>About the Platforms</vt:lpstr>
      <vt:lpstr>Choose the platform</vt:lpstr>
      <vt:lpstr>Wrappers to the Deep Learning Platforms</vt:lpstr>
      <vt:lpstr>Keras</vt:lpstr>
      <vt:lpstr>Dependencies for Keras</vt:lpstr>
      <vt:lpstr>Recommended Hardware Requirements</vt:lpstr>
      <vt:lpstr>Model Creation</vt:lpstr>
      <vt:lpstr>Layers</vt:lpstr>
      <vt:lpstr>Loss Function</vt:lpstr>
      <vt:lpstr>Optimizer</vt:lpstr>
      <vt:lpstr>Activations</vt:lpstr>
      <vt:lpstr>Callbacks</vt:lpstr>
      <vt:lpstr>Pretrained Models</vt:lpstr>
      <vt:lpstr>Keras Demo</vt:lpstr>
      <vt:lpstr>Useful Links:</vt:lpstr>
      <vt:lpstr>Tensorflow</vt:lpstr>
      <vt:lpstr>Tensorflow Execution</vt:lpstr>
      <vt:lpstr>Tensorflow for MNIST</vt:lpstr>
      <vt:lpstr>tf.keras</vt:lpstr>
      <vt:lpstr>Subclassing api</vt:lpstr>
      <vt:lpstr>Class structure</vt:lpstr>
      <vt:lpstr>Pytorch</vt:lpstr>
    </vt:vector>
  </TitlesOfParts>
  <Company>thu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Problem identification</dc:title>
  <dc:creator>Chao Liu</dc:creator>
  <cp:lastModifiedBy>Balu, Aditya [M E]</cp:lastModifiedBy>
  <cp:revision>462</cp:revision>
  <dcterms:created xsi:type="dcterms:W3CDTF">2016-11-09T18:55:55Z</dcterms:created>
  <dcterms:modified xsi:type="dcterms:W3CDTF">2019-03-07T20:24:40Z</dcterms:modified>
</cp:coreProperties>
</file>